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9" r:id="rId1"/>
  </p:sldMasterIdLst>
  <p:notesMasterIdLst>
    <p:notesMasterId r:id="rId20"/>
  </p:notesMasterIdLst>
  <p:sldIdLst>
    <p:sldId id="256" r:id="rId2"/>
    <p:sldId id="294" r:id="rId3"/>
    <p:sldId id="258" r:id="rId4"/>
    <p:sldId id="299" r:id="rId5"/>
    <p:sldId id="284" r:id="rId6"/>
    <p:sldId id="285" r:id="rId7"/>
    <p:sldId id="290" r:id="rId8"/>
    <p:sldId id="287" r:id="rId9"/>
    <p:sldId id="295" r:id="rId10"/>
    <p:sldId id="288" r:id="rId11"/>
    <p:sldId id="297" r:id="rId12"/>
    <p:sldId id="298" r:id="rId13"/>
    <p:sldId id="296" r:id="rId14"/>
    <p:sldId id="302" r:id="rId15"/>
    <p:sldId id="300" r:id="rId16"/>
    <p:sldId id="301" r:id="rId17"/>
    <p:sldId id="276" r:id="rId18"/>
    <p:sldId id="264"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garet Lubke" initials="M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124" d="100"/>
          <a:sy n="124" d="100"/>
        </p:scale>
        <p:origin x="1824"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commentAuthors" Target="commentAuthors.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damoncann:Dropbox:StartSmart:FinalFedRepor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damoncann:Dropbox:StartSmart:FinalFedReport.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damoncann:Dropbox:StartSmart:FinalFedReport.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damoncann:Dropbox:StartSmart:FinalFedReport.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acintosh%20HD:Users:damoncann:Dropbox:StartSmart:FinalFedReport.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Macintosh%20HD:Users:damoncann:Dropbox:StartSmart:FinalFedRepor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0471641402754171"/>
          <c:y val="0.0352941176470588"/>
          <c:w val="0.742672482569635"/>
          <c:h val="0.802562297359889"/>
        </c:manualLayout>
      </c:layout>
      <c:barChart>
        <c:barDir val="col"/>
        <c:grouping val="clustered"/>
        <c:varyColors val="0"/>
        <c:ser>
          <c:idx val="0"/>
          <c:order val="0"/>
          <c:tx>
            <c:strRef>
              <c:f>Sheet1!$N$2</c:f>
              <c:strCache>
                <c:ptCount val="1"/>
                <c:pt idx="0">
                  <c:v>Control</c:v>
                </c:pt>
              </c:strCache>
            </c:strRef>
          </c:tx>
          <c:spPr>
            <a:solidFill>
              <a:schemeClr val="accent6">
                <a:lumMod val="40000"/>
                <a:lumOff val="60000"/>
              </a:schemeClr>
            </a:solidFill>
          </c:spPr>
          <c:invertIfNegative val="0"/>
          <c:cat>
            <c:strRef>
              <c:f>Sheet1!$M$3:$M$8</c:f>
              <c:strCache>
                <c:ptCount val="6"/>
                <c:pt idx="0">
                  <c:v>Expressive Vocabulary*</c:v>
                </c:pt>
                <c:pt idx="1">
                  <c:v>Letter-Word ID*</c:v>
                </c:pt>
                <c:pt idx="2">
                  <c:v>Applied Problems*</c:v>
                </c:pt>
                <c:pt idx="3">
                  <c:v>Basic Writing*</c:v>
                </c:pt>
                <c:pt idx="4">
                  <c:v>Social Skills</c:v>
                </c:pt>
                <c:pt idx="5">
                  <c:v>Receptive Language</c:v>
                </c:pt>
              </c:strCache>
            </c:strRef>
          </c:cat>
          <c:val>
            <c:numRef>
              <c:f>Sheet1!$N$3:$N$8</c:f>
              <c:numCache>
                <c:formatCode>General</c:formatCode>
                <c:ptCount val="6"/>
                <c:pt idx="0">
                  <c:v>50.0</c:v>
                </c:pt>
                <c:pt idx="1">
                  <c:v>50.0</c:v>
                </c:pt>
                <c:pt idx="2">
                  <c:v>50.0</c:v>
                </c:pt>
                <c:pt idx="3">
                  <c:v>50.0</c:v>
                </c:pt>
                <c:pt idx="4">
                  <c:v>50.0</c:v>
                </c:pt>
                <c:pt idx="5">
                  <c:v>50.0</c:v>
                </c:pt>
              </c:numCache>
            </c:numRef>
          </c:val>
        </c:ser>
        <c:ser>
          <c:idx val="1"/>
          <c:order val="1"/>
          <c:tx>
            <c:strRef>
              <c:f>Sheet1!$O$2</c:f>
              <c:strCache>
                <c:ptCount val="1"/>
                <c:pt idx="0">
                  <c:v>Intervention</c:v>
                </c:pt>
              </c:strCache>
            </c:strRef>
          </c:tx>
          <c:spPr>
            <a:solidFill>
              <a:schemeClr val="accent3">
                <a:lumMod val="75000"/>
              </a:schemeClr>
            </a:solidFill>
          </c:spPr>
          <c:invertIfNegative val="0"/>
          <c:cat>
            <c:strRef>
              <c:f>Sheet1!$M$3:$M$8</c:f>
              <c:strCache>
                <c:ptCount val="6"/>
                <c:pt idx="0">
                  <c:v>Expressive Vocabulary*</c:v>
                </c:pt>
                <c:pt idx="1">
                  <c:v>Letter-Word ID*</c:v>
                </c:pt>
                <c:pt idx="2">
                  <c:v>Applied Problems*</c:v>
                </c:pt>
                <c:pt idx="3">
                  <c:v>Basic Writing*</c:v>
                </c:pt>
                <c:pt idx="4">
                  <c:v>Social Skills</c:v>
                </c:pt>
                <c:pt idx="5">
                  <c:v>Receptive Language</c:v>
                </c:pt>
              </c:strCache>
            </c:strRef>
          </c:cat>
          <c:val>
            <c:numRef>
              <c:f>Sheet1!$O$3:$O$8</c:f>
              <c:numCache>
                <c:formatCode>General</c:formatCode>
                <c:ptCount val="6"/>
                <c:pt idx="0">
                  <c:v>53.38693046446289</c:v>
                </c:pt>
                <c:pt idx="1">
                  <c:v>63.38245538706582</c:v>
                </c:pt>
                <c:pt idx="2">
                  <c:v>56.5134428094503</c:v>
                </c:pt>
                <c:pt idx="3">
                  <c:v>61.447434024655</c:v>
                </c:pt>
                <c:pt idx="4">
                  <c:v>51.15677047023107</c:v>
                </c:pt>
                <c:pt idx="5">
                  <c:v>52.27274024286155</c:v>
                </c:pt>
              </c:numCache>
            </c:numRef>
          </c:val>
        </c:ser>
        <c:dLbls>
          <c:showLegendKey val="0"/>
          <c:showVal val="0"/>
          <c:showCatName val="0"/>
          <c:showSerName val="0"/>
          <c:showPercent val="0"/>
          <c:showBubbleSize val="0"/>
        </c:dLbls>
        <c:gapWidth val="150"/>
        <c:axId val="2137264448"/>
        <c:axId val="-2145680320"/>
      </c:barChart>
      <c:catAx>
        <c:axId val="2137264448"/>
        <c:scaling>
          <c:orientation val="minMax"/>
        </c:scaling>
        <c:delete val="0"/>
        <c:axPos val="b"/>
        <c:numFmt formatCode="General" sourceLinked="0"/>
        <c:majorTickMark val="out"/>
        <c:minorTickMark val="none"/>
        <c:tickLblPos val="nextTo"/>
        <c:crossAx val="-2145680320"/>
        <c:crosses val="autoZero"/>
        <c:auto val="1"/>
        <c:lblAlgn val="ctr"/>
        <c:lblOffset val="100"/>
        <c:noMultiLvlLbl val="0"/>
      </c:catAx>
      <c:valAx>
        <c:axId val="-2145680320"/>
        <c:scaling>
          <c:orientation val="minMax"/>
          <c:max val="70.0"/>
          <c:min val="20.0"/>
        </c:scaling>
        <c:delete val="0"/>
        <c:axPos val="l"/>
        <c:majorGridlines/>
        <c:numFmt formatCode="General" sourceLinked="1"/>
        <c:majorTickMark val="out"/>
        <c:minorTickMark val="none"/>
        <c:tickLblPos val="nextTo"/>
        <c:crossAx val="2137264448"/>
        <c:crosses val="autoZero"/>
        <c:crossBetween val="between"/>
        <c:majorUnit val="10.0"/>
      </c:valAx>
    </c:plotArea>
    <c:legend>
      <c:legendPos val="r"/>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Sheet1!$B$28</c:f>
              <c:strCache>
                <c:ptCount val="1"/>
                <c:pt idx="0">
                  <c:v>Control</c:v>
                </c:pt>
              </c:strCache>
            </c:strRef>
          </c:tx>
          <c:spPr>
            <a:solidFill>
              <a:schemeClr val="accent6">
                <a:lumMod val="40000"/>
                <a:lumOff val="60000"/>
              </a:schemeClr>
            </a:solidFill>
          </c:spPr>
          <c:invertIfNegative val="0"/>
          <c:cat>
            <c:strRef>
              <c:f>Sheet1!$A$29:$A$34</c:f>
              <c:strCache>
                <c:ptCount val="6"/>
                <c:pt idx="0">
                  <c:v>Expressive Vocabulary</c:v>
                </c:pt>
                <c:pt idx="1">
                  <c:v>Broad Reading*</c:v>
                </c:pt>
                <c:pt idx="2">
                  <c:v>Broad Math*</c:v>
                </c:pt>
                <c:pt idx="3">
                  <c:v>Basic Writing*</c:v>
                </c:pt>
                <c:pt idx="4">
                  <c:v>Social Skills</c:v>
                </c:pt>
                <c:pt idx="5">
                  <c:v>Receptive Language</c:v>
                </c:pt>
              </c:strCache>
            </c:strRef>
          </c:cat>
          <c:val>
            <c:numRef>
              <c:f>Sheet1!$B$29:$B$34</c:f>
              <c:numCache>
                <c:formatCode>General</c:formatCode>
                <c:ptCount val="6"/>
                <c:pt idx="0">
                  <c:v>50.0</c:v>
                </c:pt>
                <c:pt idx="1">
                  <c:v>50.0</c:v>
                </c:pt>
                <c:pt idx="2">
                  <c:v>50.0</c:v>
                </c:pt>
                <c:pt idx="3">
                  <c:v>50.0</c:v>
                </c:pt>
                <c:pt idx="4">
                  <c:v>50.0</c:v>
                </c:pt>
                <c:pt idx="5">
                  <c:v>50.0</c:v>
                </c:pt>
              </c:numCache>
            </c:numRef>
          </c:val>
        </c:ser>
        <c:ser>
          <c:idx val="1"/>
          <c:order val="1"/>
          <c:tx>
            <c:strRef>
              <c:f>Sheet1!$C$28</c:f>
              <c:strCache>
                <c:ptCount val="1"/>
                <c:pt idx="0">
                  <c:v>Intervention</c:v>
                </c:pt>
              </c:strCache>
            </c:strRef>
          </c:tx>
          <c:spPr>
            <a:solidFill>
              <a:schemeClr val="accent3">
                <a:lumMod val="75000"/>
              </a:schemeClr>
            </a:solidFill>
          </c:spPr>
          <c:invertIfNegative val="0"/>
          <c:cat>
            <c:strRef>
              <c:f>Sheet1!$A$29:$A$34</c:f>
              <c:strCache>
                <c:ptCount val="6"/>
                <c:pt idx="0">
                  <c:v>Expressive Vocabulary</c:v>
                </c:pt>
                <c:pt idx="1">
                  <c:v>Broad Reading*</c:v>
                </c:pt>
                <c:pt idx="2">
                  <c:v>Broad Math*</c:v>
                </c:pt>
                <c:pt idx="3">
                  <c:v>Basic Writing*</c:v>
                </c:pt>
                <c:pt idx="4">
                  <c:v>Social Skills</c:v>
                </c:pt>
                <c:pt idx="5">
                  <c:v>Receptive Language</c:v>
                </c:pt>
              </c:strCache>
            </c:strRef>
          </c:cat>
          <c:val>
            <c:numRef>
              <c:f>Sheet1!$C$29:$C$34</c:f>
              <c:numCache>
                <c:formatCode>General</c:formatCode>
                <c:ptCount val="6"/>
                <c:pt idx="0">
                  <c:v>53.33464965270937</c:v>
                </c:pt>
                <c:pt idx="1">
                  <c:v>60.6262146920749</c:v>
                </c:pt>
                <c:pt idx="2">
                  <c:v>59.3277560998378</c:v>
                </c:pt>
                <c:pt idx="3">
                  <c:v>64.2048374800421</c:v>
                </c:pt>
                <c:pt idx="4">
                  <c:v>56.10484070642503</c:v>
                </c:pt>
                <c:pt idx="5">
                  <c:v>50.86906715907508</c:v>
                </c:pt>
              </c:numCache>
            </c:numRef>
          </c:val>
        </c:ser>
        <c:dLbls>
          <c:showLegendKey val="0"/>
          <c:showVal val="0"/>
          <c:showCatName val="0"/>
          <c:showSerName val="0"/>
          <c:showPercent val="0"/>
          <c:showBubbleSize val="0"/>
        </c:dLbls>
        <c:gapWidth val="150"/>
        <c:axId val="2147241264"/>
        <c:axId val="2147244160"/>
      </c:barChart>
      <c:catAx>
        <c:axId val="2147241264"/>
        <c:scaling>
          <c:orientation val="minMax"/>
        </c:scaling>
        <c:delete val="0"/>
        <c:axPos val="b"/>
        <c:numFmt formatCode="General" sourceLinked="0"/>
        <c:majorTickMark val="out"/>
        <c:minorTickMark val="none"/>
        <c:tickLblPos val="nextTo"/>
        <c:crossAx val="2147244160"/>
        <c:crosses val="autoZero"/>
        <c:auto val="1"/>
        <c:lblAlgn val="ctr"/>
        <c:lblOffset val="100"/>
        <c:noMultiLvlLbl val="0"/>
      </c:catAx>
      <c:valAx>
        <c:axId val="2147244160"/>
        <c:scaling>
          <c:orientation val="minMax"/>
          <c:max val="70.0"/>
          <c:min val="20.0"/>
        </c:scaling>
        <c:delete val="0"/>
        <c:axPos val="l"/>
        <c:majorGridlines/>
        <c:numFmt formatCode="General" sourceLinked="1"/>
        <c:majorTickMark val="out"/>
        <c:minorTickMark val="none"/>
        <c:tickLblPos val="nextTo"/>
        <c:crossAx val="2147241264"/>
        <c:crosses val="autoZero"/>
        <c:crossBetween val="between"/>
        <c:majorUnit val="10.0"/>
      </c:valAx>
    </c:plotArea>
    <c:legend>
      <c:legendPos val="r"/>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0471641402754171"/>
          <c:y val="0.0352941176470588"/>
          <c:w val="0.742672482569635"/>
          <c:h val="0.802562297359889"/>
        </c:manualLayout>
      </c:layout>
      <c:barChart>
        <c:barDir val="col"/>
        <c:grouping val="clustered"/>
        <c:varyColors val="0"/>
        <c:ser>
          <c:idx val="0"/>
          <c:order val="0"/>
          <c:tx>
            <c:strRef>
              <c:f>Sheet1!$AA$2</c:f>
              <c:strCache>
                <c:ptCount val="1"/>
                <c:pt idx="0">
                  <c:v>Control</c:v>
                </c:pt>
              </c:strCache>
            </c:strRef>
          </c:tx>
          <c:spPr>
            <a:solidFill>
              <a:schemeClr val="accent6">
                <a:lumMod val="40000"/>
                <a:lumOff val="60000"/>
              </a:schemeClr>
            </a:solidFill>
          </c:spPr>
          <c:invertIfNegative val="0"/>
          <c:cat>
            <c:strRef>
              <c:f>Sheet1!$Z$3:$Z$8</c:f>
              <c:strCache>
                <c:ptCount val="6"/>
                <c:pt idx="0">
                  <c:v>Expressive Vocabulary</c:v>
                </c:pt>
                <c:pt idx="1">
                  <c:v>Letter-Word ID</c:v>
                </c:pt>
                <c:pt idx="2">
                  <c:v>Applied Problems</c:v>
                </c:pt>
                <c:pt idx="3">
                  <c:v>Basic Writing</c:v>
                </c:pt>
                <c:pt idx="4">
                  <c:v>Social Skills</c:v>
                </c:pt>
                <c:pt idx="5">
                  <c:v>Receptive Language</c:v>
                </c:pt>
              </c:strCache>
            </c:strRef>
          </c:cat>
          <c:val>
            <c:numRef>
              <c:f>Sheet1!$AA$3:$AA$8</c:f>
              <c:numCache>
                <c:formatCode>General</c:formatCode>
                <c:ptCount val="6"/>
                <c:pt idx="0">
                  <c:v>50.0</c:v>
                </c:pt>
                <c:pt idx="1">
                  <c:v>50.0</c:v>
                </c:pt>
                <c:pt idx="2">
                  <c:v>50.0</c:v>
                </c:pt>
                <c:pt idx="3">
                  <c:v>50.0</c:v>
                </c:pt>
                <c:pt idx="4">
                  <c:v>50.0</c:v>
                </c:pt>
                <c:pt idx="5">
                  <c:v>50.0</c:v>
                </c:pt>
              </c:numCache>
            </c:numRef>
          </c:val>
        </c:ser>
        <c:ser>
          <c:idx val="1"/>
          <c:order val="1"/>
          <c:tx>
            <c:strRef>
              <c:f>Sheet1!$AB$2</c:f>
              <c:strCache>
                <c:ptCount val="1"/>
                <c:pt idx="0">
                  <c:v>Intervention</c:v>
                </c:pt>
              </c:strCache>
            </c:strRef>
          </c:tx>
          <c:spPr>
            <a:solidFill>
              <a:schemeClr val="accent3">
                <a:lumMod val="75000"/>
              </a:schemeClr>
            </a:solidFill>
          </c:spPr>
          <c:invertIfNegative val="0"/>
          <c:cat>
            <c:strRef>
              <c:f>Sheet1!$Z$3:$Z$8</c:f>
              <c:strCache>
                <c:ptCount val="6"/>
                <c:pt idx="0">
                  <c:v>Expressive Vocabulary</c:v>
                </c:pt>
                <c:pt idx="1">
                  <c:v>Letter-Word ID</c:v>
                </c:pt>
                <c:pt idx="2">
                  <c:v>Applied Problems</c:v>
                </c:pt>
                <c:pt idx="3">
                  <c:v>Basic Writing</c:v>
                </c:pt>
                <c:pt idx="4">
                  <c:v>Social Skills</c:v>
                </c:pt>
                <c:pt idx="5">
                  <c:v>Receptive Language</c:v>
                </c:pt>
              </c:strCache>
            </c:strRef>
          </c:cat>
          <c:val>
            <c:numRef>
              <c:f>Sheet1!$AB$3:$AB$8</c:f>
              <c:numCache>
                <c:formatCode>General</c:formatCode>
                <c:ptCount val="6"/>
                <c:pt idx="0">
                  <c:v>50.95736956460298</c:v>
                </c:pt>
                <c:pt idx="1">
                  <c:v>52.31256857358383</c:v>
                </c:pt>
                <c:pt idx="2">
                  <c:v>50.27925731567772</c:v>
                </c:pt>
                <c:pt idx="3">
                  <c:v>49.76063606794358</c:v>
                </c:pt>
                <c:pt idx="4">
                  <c:v>52.71071828570227</c:v>
                </c:pt>
                <c:pt idx="5">
                  <c:v>49.68084957995357</c:v>
                </c:pt>
              </c:numCache>
            </c:numRef>
          </c:val>
        </c:ser>
        <c:dLbls>
          <c:showLegendKey val="0"/>
          <c:showVal val="0"/>
          <c:showCatName val="0"/>
          <c:showSerName val="0"/>
          <c:showPercent val="0"/>
          <c:showBubbleSize val="0"/>
        </c:dLbls>
        <c:gapWidth val="150"/>
        <c:axId val="2147292480"/>
        <c:axId val="2147295376"/>
      </c:barChart>
      <c:catAx>
        <c:axId val="2147292480"/>
        <c:scaling>
          <c:orientation val="minMax"/>
        </c:scaling>
        <c:delete val="0"/>
        <c:axPos val="b"/>
        <c:numFmt formatCode="General" sourceLinked="0"/>
        <c:majorTickMark val="out"/>
        <c:minorTickMark val="none"/>
        <c:tickLblPos val="nextTo"/>
        <c:crossAx val="2147295376"/>
        <c:crosses val="autoZero"/>
        <c:auto val="1"/>
        <c:lblAlgn val="ctr"/>
        <c:lblOffset val="100"/>
        <c:noMultiLvlLbl val="0"/>
      </c:catAx>
      <c:valAx>
        <c:axId val="2147295376"/>
        <c:scaling>
          <c:orientation val="minMax"/>
          <c:max val="70.0"/>
          <c:min val="20.0"/>
        </c:scaling>
        <c:delete val="0"/>
        <c:axPos val="l"/>
        <c:majorGridlines/>
        <c:numFmt formatCode="General" sourceLinked="1"/>
        <c:majorTickMark val="out"/>
        <c:minorTickMark val="none"/>
        <c:tickLblPos val="nextTo"/>
        <c:crossAx val="2147292480"/>
        <c:crosses val="autoZero"/>
        <c:crossBetween val="between"/>
        <c:majorUnit val="10.0"/>
      </c:valAx>
    </c:plotArea>
    <c:legend>
      <c:legendPos val="r"/>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Sheet1!$P$27</c:f>
              <c:strCache>
                <c:ptCount val="1"/>
                <c:pt idx="0">
                  <c:v>Control</c:v>
                </c:pt>
              </c:strCache>
            </c:strRef>
          </c:tx>
          <c:spPr>
            <a:solidFill>
              <a:schemeClr val="accent6">
                <a:lumMod val="40000"/>
                <a:lumOff val="60000"/>
              </a:schemeClr>
            </a:solidFill>
          </c:spPr>
          <c:invertIfNegative val="0"/>
          <c:cat>
            <c:strRef>
              <c:f>Sheet1!$O$28:$O$33</c:f>
              <c:strCache>
                <c:ptCount val="6"/>
                <c:pt idx="0">
                  <c:v>Expressive Vocabulary</c:v>
                </c:pt>
                <c:pt idx="1">
                  <c:v>Broad Reading</c:v>
                </c:pt>
                <c:pt idx="2">
                  <c:v>Broad Math</c:v>
                </c:pt>
                <c:pt idx="3">
                  <c:v>Basic Writing*</c:v>
                </c:pt>
                <c:pt idx="4">
                  <c:v>Social Skills</c:v>
                </c:pt>
                <c:pt idx="5">
                  <c:v>Receptive Language</c:v>
                </c:pt>
              </c:strCache>
            </c:strRef>
          </c:cat>
          <c:val>
            <c:numRef>
              <c:f>Sheet1!$P$28:$P$33</c:f>
              <c:numCache>
                <c:formatCode>General</c:formatCode>
                <c:ptCount val="6"/>
                <c:pt idx="0">
                  <c:v>50.0</c:v>
                </c:pt>
                <c:pt idx="1">
                  <c:v>50.0</c:v>
                </c:pt>
                <c:pt idx="2">
                  <c:v>50.0</c:v>
                </c:pt>
                <c:pt idx="3">
                  <c:v>50.0</c:v>
                </c:pt>
                <c:pt idx="4">
                  <c:v>50.0</c:v>
                </c:pt>
                <c:pt idx="5">
                  <c:v>50.0</c:v>
                </c:pt>
              </c:numCache>
            </c:numRef>
          </c:val>
        </c:ser>
        <c:ser>
          <c:idx val="1"/>
          <c:order val="1"/>
          <c:tx>
            <c:strRef>
              <c:f>Sheet1!$Q$27</c:f>
              <c:strCache>
                <c:ptCount val="1"/>
                <c:pt idx="0">
                  <c:v>Intervention</c:v>
                </c:pt>
              </c:strCache>
            </c:strRef>
          </c:tx>
          <c:spPr>
            <a:solidFill>
              <a:schemeClr val="accent3">
                <a:lumMod val="75000"/>
              </a:schemeClr>
            </a:solidFill>
          </c:spPr>
          <c:invertIfNegative val="0"/>
          <c:cat>
            <c:strRef>
              <c:f>Sheet1!$O$28:$O$33</c:f>
              <c:strCache>
                <c:ptCount val="6"/>
                <c:pt idx="0">
                  <c:v>Expressive Vocabulary</c:v>
                </c:pt>
                <c:pt idx="1">
                  <c:v>Broad Reading</c:v>
                </c:pt>
                <c:pt idx="2">
                  <c:v>Broad Math</c:v>
                </c:pt>
                <c:pt idx="3">
                  <c:v>Basic Writing*</c:v>
                </c:pt>
                <c:pt idx="4">
                  <c:v>Social Skills</c:v>
                </c:pt>
                <c:pt idx="5">
                  <c:v>Receptive Language</c:v>
                </c:pt>
              </c:strCache>
            </c:strRef>
          </c:cat>
          <c:val>
            <c:numRef>
              <c:f>Sheet1!$Q$28:$Q$33</c:f>
              <c:numCache>
                <c:formatCode>General</c:formatCode>
                <c:ptCount val="6"/>
                <c:pt idx="0">
                  <c:v>54.06104246759529</c:v>
                </c:pt>
                <c:pt idx="1">
                  <c:v>54.46403766240064</c:v>
                </c:pt>
                <c:pt idx="2">
                  <c:v>52.71605008257454</c:v>
                </c:pt>
                <c:pt idx="3">
                  <c:v>59.39548504537748</c:v>
                </c:pt>
                <c:pt idx="4">
                  <c:v>47.0816703225715</c:v>
                </c:pt>
                <c:pt idx="5">
                  <c:v>53.05478735040354</c:v>
                </c:pt>
              </c:numCache>
            </c:numRef>
          </c:val>
        </c:ser>
        <c:dLbls>
          <c:showLegendKey val="0"/>
          <c:showVal val="0"/>
          <c:showCatName val="0"/>
          <c:showSerName val="0"/>
          <c:showPercent val="0"/>
          <c:showBubbleSize val="0"/>
        </c:dLbls>
        <c:gapWidth val="150"/>
        <c:axId val="-2144817152"/>
        <c:axId val="-2144814256"/>
      </c:barChart>
      <c:catAx>
        <c:axId val="-2144817152"/>
        <c:scaling>
          <c:orientation val="minMax"/>
        </c:scaling>
        <c:delete val="0"/>
        <c:axPos val="b"/>
        <c:numFmt formatCode="General" sourceLinked="0"/>
        <c:majorTickMark val="out"/>
        <c:minorTickMark val="none"/>
        <c:tickLblPos val="nextTo"/>
        <c:crossAx val="-2144814256"/>
        <c:crosses val="autoZero"/>
        <c:auto val="1"/>
        <c:lblAlgn val="ctr"/>
        <c:lblOffset val="100"/>
        <c:noMultiLvlLbl val="0"/>
      </c:catAx>
      <c:valAx>
        <c:axId val="-2144814256"/>
        <c:scaling>
          <c:orientation val="minMax"/>
          <c:max val="70.0"/>
          <c:min val="20.0"/>
        </c:scaling>
        <c:delete val="0"/>
        <c:axPos val="l"/>
        <c:majorGridlines/>
        <c:numFmt formatCode="General" sourceLinked="1"/>
        <c:majorTickMark val="out"/>
        <c:minorTickMark val="none"/>
        <c:tickLblPos val="nextTo"/>
        <c:crossAx val="-2144817152"/>
        <c:crosses val="autoZero"/>
        <c:crossBetween val="between"/>
        <c:majorUnit val="10.0"/>
      </c:valAx>
    </c:plotArea>
    <c:legend>
      <c:legendPos val="r"/>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Sheet1!$H$73</c:f>
              <c:strCache>
                <c:ptCount val="1"/>
                <c:pt idx="0">
                  <c:v>Control</c:v>
                </c:pt>
              </c:strCache>
            </c:strRef>
          </c:tx>
          <c:spPr>
            <a:solidFill>
              <a:schemeClr val="accent6">
                <a:lumMod val="40000"/>
                <a:lumOff val="60000"/>
              </a:schemeClr>
            </a:solidFill>
          </c:spPr>
          <c:invertIfNegative val="0"/>
          <c:cat>
            <c:strRef>
              <c:f>Sheet1!$G$74:$G$79</c:f>
              <c:strCache>
                <c:ptCount val="6"/>
                <c:pt idx="0">
                  <c:v>Expressive Vocabulary</c:v>
                </c:pt>
                <c:pt idx="1">
                  <c:v>Broad Reading</c:v>
                </c:pt>
                <c:pt idx="2">
                  <c:v>Broad Math*</c:v>
                </c:pt>
                <c:pt idx="3">
                  <c:v>Basic Writing*</c:v>
                </c:pt>
                <c:pt idx="4">
                  <c:v>Social Skills</c:v>
                </c:pt>
                <c:pt idx="5">
                  <c:v>Receptive Language</c:v>
                </c:pt>
              </c:strCache>
            </c:strRef>
          </c:cat>
          <c:val>
            <c:numRef>
              <c:f>Sheet1!$H$74:$H$79</c:f>
              <c:numCache>
                <c:formatCode>General</c:formatCode>
                <c:ptCount val="6"/>
                <c:pt idx="0">
                  <c:v>50.0</c:v>
                </c:pt>
                <c:pt idx="1">
                  <c:v>50.0</c:v>
                </c:pt>
                <c:pt idx="2">
                  <c:v>50.0</c:v>
                </c:pt>
                <c:pt idx="3">
                  <c:v>50.0</c:v>
                </c:pt>
                <c:pt idx="4">
                  <c:v>50.0</c:v>
                </c:pt>
                <c:pt idx="5">
                  <c:v>50.0</c:v>
                </c:pt>
              </c:numCache>
            </c:numRef>
          </c:val>
        </c:ser>
        <c:ser>
          <c:idx val="1"/>
          <c:order val="1"/>
          <c:tx>
            <c:strRef>
              <c:f>Sheet1!$I$73</c:f>
              <c:strCache>
                <c:ptCount val="1"/>
                <c:pt idx="0">
                  <c:v>Intervention</c:v>
                </c:pt>
              </c:strCache>
            </c:strRef>
          </c:tx>
          <c:spPr>
            <a:solidFill>
              <a:schemeClr val="accent3">
                <a:lumMod val="75000"/>
              </a:schemeClr>
            </a:solidFill>
          </c:spPr>
          <c:invertIfNegative val="0"/>
          <c:cat>
            <c:strRef>
              <c:f>Sheet1!$G$74:$G$79</c:f>
              <c:strCache>
                <c:ptCount val="6"/>
                <c:pt idx="0">
                  <c:v>Expressive Vocabulary</c:v>
                </c:pt>
                <c:pt idx="1">
                  <c:v>Broad Reading</c:v>
                </c:pt>
                <c:pt idx="2">
                  <c:v>Broad Math*</c:v>
                </c:pt>
                <c:pt idx="3">
                  <c:v>Basic Writing*</c:v>
                </c:pt>
                <c:pt idx="4">
                  <c:v>Social Skills</c:v>
                </c:pt>
                <c:pt idx="5">
                  <c:v>Receptive Language</c:v>
                </c:pt>
              </c:strCache>
            </c:strRef>
          </c:cat>
          <c:val>
            <c:numRef>
              <c:f>Sheet1!$I$74:$I$79</c:f>
              <c:numCache>
                <c:formatCode>General</c:formatCode>
                <c:ptCount val="6"/>
                <c:pt idx="0">
                  <c:v>60.08123607109044</c:v>
                </c:pt>
                <c:pt idx="1">
                  <c:v>61.39175332837491</c:v>
                </c:pt>
                <c:pt idx="2">
                  <c:v>75.4165625672138</c:v>
                </c:pt>
                <c:pt idx="3">
                  <c:v>72.5484401794894</c:v>
                </c:pt>
                <c:pt idx="4">
                  <c:v>43.0480375071828</c:v>
                </c:pt>
                <c:pt idx="5">
                  <c:v>56.8467698452403</c:v>
                </c:pt>
              </c:numCache>
            </c:numRef>
          </c:val>
        </c:ser>
        <c:dLbls>
          <c:showLegendKey val="0"/>
          <c:showVal val="0"/>
          <c:showCatName val="0"/>
          <c:showSerName val="0"/>
          <c:showPercent val="0"/>
          <c:showBubbleSize val="0"/>
        </c:dLbls>
        <c:gapWidth val="150"/>
        <c:axId val="-2144766800"/>
        <c:axId val="-2144763904"/>
      </c:barChart>
      <c:catAx>
        <c:axId val="-2144766800"/>
        <c:scaling>
          <c:orientation val="minMax"/>
        </c:scaling>
        <c:delete val="0"/>
        <c:axPos val="b"/>
        <c:numFmt formatCode="General" sourceLinked="0"/>
        <c:majorTickMark val="out"/>
        <c:minorTickMark val="none"/>
        <c:tickLblPos val="nextTo"/>
        <c:crossAx val="-2144763904"/>
        <c:crosses val="autoZero"/>
        <c:auto val="1"/>
        <c:lblAlgn val="ctr"/>
        <c:lblOffset val="100"/>
        <c:noMultiLvlLbl val="0"/>
      </c:catAx>
      <c:valAx>
        <c:axId val="-2144763904"/>
        <c:scaling>
          <c:orientation val="minMax"/>
          <c:max val="76.0"/>
          <c:min val="20.0"/>
        </c:scaling>
        <c:delete val="0"/>
        <c:axPos val="l"/>
        <c:majorGridlines/>
        <c:numFmt formatCode="General" sourceLinked="1"/>
        <c:majorTickMark val="out"/>
        <c:minorTickMark val="none"/>
        <c:tickLblPos val="nextTo"/>
        <c:crossAx val="-2144766800"/>
        <c:crosses val="autoZero"/>
        <c:crossBetween val="between"/>
        <c:majorUnit val="10.0"/>
      </c:valAx>
    </c:plotArea>
    <c:legend>
      <c:legendPos val="r"/>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Sheet1!$I$51</c:f>
              <c:strCache>
                <c:ptCount val="1"/>
                <c:pt idx="0">
                  <c:v>Control</c:v>
                </c:pt>
              </c:strCache>
            </c:strRef>
          </c:tx>
          <c:spPr>
            <a:solidFill>
              <a:schemeClr val="accent6">
                <a:lumMod val="40000"/>
                <a:lumOff val="60000"/>
              </a:schemeClr>
            </a:solidFill>
          </c:spPr>
          <c:invertIfNegative val="0"/>
          <c:cat>
            <c:strRef>
              <c:f>Sheet1!$H$52:$H$56</c:f>
              <c:strCache>
                <c:ptCount val="5"/>
                <c:pt idx="0">
                  <c:v>Expressive Vocabulary#</c:v>
                </c:pt>
                <c:pt idx="1">
                  <c:v>Broad Reading*</c:v>
                </c:pt>
                <c:pt idx="2">
                  <c:v>Broad Math</c:v>
                </c:pt>
                <c:pt idx="3">
                  <c:v>Basic Writing*</c:v>
                </c:pt>
                <c:pt idx="4">
                  <c:v>Social Skills</c:v>
                </c:pt>
              </c:strCache>
            </c:strRef>
          </c:cat>
          <c:val>
            <c:numRef>
              <c:f>Sheet1!$I$52:$I$57</c:f>
              <c:numCache>
                <c:formatCode>General</c:formatCode>
                <c:ptCount val="6"/>
                <c:pt idx="0">
                  <c:v>50.0</c:v>
                </c:pt>
                <c:pt idx="1">
                  <c:v>50.0</c:v>
                </c:pt>
                <c:pt idx="2">
                  <c:v>50.0</c:v>
                </c:pt>
                <c:pt idx="3">
                  <c:v>50.0</c:v>
                </c:pt>
                <c:pt idx="4">
                  <c:v>50.0</c:v>
                </c:pt>
              </c:numCache>
            </c:numRef>
          </c:val>
        </c:ser>
        <c:ser>
          <c:idx val="1"/>
          <c:order val="1"/>
          <c:tx>
            <c:strRef>
              <c:f>Sheet1!$J$51</c:f>
              <c:strCache>
                <c:ptCount val="1"/>
                <c:pt idx="0">
                  <c:v>Intervention English</c:v>
                </c:pt>
              </c:strCache>
            </c:strRef>
          </c:tx>
          <c:spPr>
            <a:solidFill>
              <a:schemeClr val="accent3">
                <a:lumMod val="75000"/>
              </a:schemeClr>
            </a:solidFill>
          </c:spPr>
          <c:invertIfNegative val="0"/>
          <c:cat>
            <c:strRef>
              <c:f>Sheet1!$H$52:$H$56</c:f>
              <c:strCache>
                <c:ptCount val="5"/>
                <c:pt idx="0">
                  <c:v>Expressive Vocabulary#</c:v>
                </c:pt>
                <c:pt idx="1">
                  <c:v>Broad Reading*</c:v>
                </c:pt>
                <c:pt idx="2">
                  <c:v>Broad Math</c:v>
                </c:pt>
                <c:pt idx="3">
                  <c:v>Basic Writing*</c:v>
                </c:pt>
                <c:pt idx="4">
                  <c:v>Social Skills</c:v>
                </c:pt>
              </c:strCache>
            </c:strRef>
          </c:cat>
          <c:val>
            <c:numRef>
              <c:f>Sheet1!$J$52:$J$57</c:f>
              <c:numCache>
                <c:formatCode>General</c:formatCode>
                <c:ptCount val="6"/>
                <c:pt idx="0">
                  <c:v>57.18893987177693</c:v>
                </c:pt>
                <c:pt idx="1">
                  <c:v>59.61385220414124</c:v>
                </c:pt>
                <c:pt idx="2">
                  <c:v>54.30784546228482</c:v>
                </c:pt>
                <c:pt idx="3">
                  <c:v>64.97127514386915</c:v>
                </c:pt>
                <c:pt idx="4">
                  <c:v>48.57250136358331</c:v>
                </c:pt>
              </c:numCache>
            </c:numRef>
          </c:val>
        </c:ser>
        <c:ser>
          <c:idx val="2"/>
          <c:order val="2"/>
          <c:tx>
            <c:strRef>
              <c:f>Sheet1!$K$51</c:f>
              <c:strCache>
                <c:ptCount val="1"/>
                <c:pt idx="0">
                  <c:v>Intervention Spanish</c:v>
                </c:pt>
              </c:strCache>
            </c:strRef>
          </c:tx>
          <c:spPr>
            <a:solidFill>
              <a:schemeClr val="accent5">
                <a:lumMod val="40000"/>
                <a:lumOff val="60000"/>
              </a:schemeClr>
            </a:solidFill>
          </c:spPr>
          <c:invertIfNegative val="0"/>
          <c:cat>
            <c:strRef>
              <c:f>Sheet1!$H$52:$H$56</c:f>
              <c:strCache>
                <c:ptCount val="5"/>
                <c:pt idx="0">
                  <c:v>Expressive Vocabulary#</c:v>
                </c:pt>
                <c:pt idx="1">
                  <c:v>Broad Reading*</c:v>
                </c:pt>
                <c:pt idx="2">
                  <c:v>Broad Math</c:v>
                </c:pt>
                <c:pt idx="3">
                  <c:v>Basic Writing*</c:v>
                </c:pt>
                <c:pt idx="4">
                  <c:v>Social Skills</c:v>
                </c:pt>
              </c:strCache>
            </c:strRef>
          </c:cat>
          <c:val>
            <c:numRef>
              <c:f>Sheet1!$K$52:$K$57</c:f>
              <c:numCache>
                <c:formatCode>General</c:formatCode>
                <c:ptCount val="6"/>
                <c:pt idx="0">
                  <c:v>46.10549132414973</c:v>
                </c:pt>
                <c:pt idx="1">
                  <c:v>39.43641049495816</c:v>
                </c:pt>
                <c:pt idx="2">
                  <c:v>47.9488761364499</c:v>
                </c:pt>
                <c:pt idx="3">
                  <c:v>41.59784764122263</c:v>
                </c:pt>
                <c:pt idx="4">
                  <c:v>51.04564208202864</c:v>
                </c:pt>
              </c:numCache>
            </c:numRef>
          </c:val>
        </c:ser>
        <c:dLbls>
          <c:showLegendKey val="0"/>
          <c:showVal val="0"/>
          <c:showCatName val="0"/>
          <c:showSerName val="0"/>
          <c:showPercent val="0"/>
          <c:showBubbleSize val="0"/>
        </c:dLbls>
        <c:gapWidth val="150"/>
        <c:axId val="-2144712288"/>
        <c:axId val="-2144709328"/>
      </c:barChart>
      <c:catAx>
        <c:axId val="-2144712288"/>
        <c:scaling>
          <c:orientation val="minMax"/>
        </c:scaling>
        <c:delete val="0"/>
        <c:axPos val="b"/>
        <c:numFmt formatCode="General" sourceLinked="0"/>
        <c:majorTickMark val="out"/>
        <c:minorTickMark val="none"/>
        <c:tickLblPos val="nextTo"/>
        <c:crossAx val="-2144709328"/>
        <c:crosses val="autoZero"/>
        <c:auto val="1"/>
        <c:lblAlgn val="ctr"/>
        <c:lblOffset val="100"/>
        <c:noMultiLvlLbl val="0"/>
      </c:catAx>
      <c:valAx>
        <c:axId val="-2144709328"/>
        <c:scaling>
          <c:orientation val="minMax"/>
          <c:max val="70.0"/>
          <c:min val="20.0"/>
        </c:scaling>
        <c:delete val="0"/>
        <c:axPos val="l"/>
        <c:majorGridlines/>
        <c:numFmt formatCode="General" sourceLinked="1"/>
        <c:majorTickMark val="out"/>
        <c:minorTickMark val="none"/>
        <c:tickLblPos val="nextTo"/>
        <c:crossAx val="-2144712288"/>
        <c:crosses val="autoZero"/>
        <c:crossBetween val="between"/>
        <c:majorUnit val="10.0"/>
      </c:valAx>
    </c:plotArea>
    <c:legend>
      <c:legendPos val="r"/>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69C9F823-3B92-FB41-A3E1-36E98D5A99EC}" type="datetimeFigureOut">
              <a:rPr lang="en-US" smtClean="0"/>
              <a:t>3/21/16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E6273CFF-CC1E-3B4B-B929-E715316F340E}" type="slidenum">
              <a:rPr lang="en-US" smtClean="0"/>
              <a:t>‹#›</a:t>
            </a:fld>
            <a:endParaRPr lang="en-US"/>
          </a:p>
        </p:txBody>
      </p:sp>
    </p:spTree>
    <p:extLst>
      <p:ext uri="{BB962C8B-B14F-4D97-AF65-F5344CB8AC3E}">
        <p14:creationId xmlns:p14="http://schemas.microsoft.com/office/powerpoint/2010/main" val="20108396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AD8D91A-A2EE-4B54-B3C6-F6C67903BA9C}" type="datetime1">
              <a:rPr lang="en-US" smtClean="0"/>
              <a:pPr/>
              <a:t>3/21/16</a:t>
            </a:fld>
            <a:endParaRPr lang="en-US" dirty="0"/>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A84A37A-AFC2-4A01-80A1-FC20F2C0D5BB}" type="slidenum">
              <a:rPr lang="en-US" smtClean="0"/>
              <a:pPr/>
              <a:t>‹#›</a:t>
            </a:fld>
            <a:endParaRPr lang="en-US" dirty="0"/>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9785C6-EBAF-49D5-AD4D-BABF4DFAAD59}" type="datetime1">
              <a:rPr lang="en-US" smtClean="0"/>
              <a:pPr/>
              <a:t>3/21/16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404122-9A3A-4FD8-98B8-22631F32846C}" type="datetime1">
              <a:rPr lang="en-US" smtClean="0"/>
              <a:pPr/>
              <a:t>3/21/16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59A7B8-0EC4-44C9-AFEF-25E144F11C06}" type="datetime1">
              <a:rPr lang="en-US" smtClean="0"/>
              <a:pPr/>
              <a:t>3/21/16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2BB47B5-C739-4DAE-AACD-CC58CA843AC4}" type="datetime1">
              <a:rPr lang="en-US" smtClean="0"/>
              <a:pPr/>
              <a:t>3/21/16</a:t>
            </a:fld>
            <a:endParaRPr lang="en-US" dirty="0"/>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E72AE48-94E6-46E0-BE32-5F0716DE9115}" type="datetime1">
              <a:rPr lang="en-US" smtClean="0"/>
              <a:pPr/>
              <a:t>3/21/16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884C285-8BCE-48FC-97D9-E2837AF38351}" type="datetime1">
              <a:rPr lang="en-US" smtClean="0"/>
              <a:pPr/>
              <a:t>3/21/16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70D3E6-EF16-4488-94A4-211508FE4682}" type="datetime1">
              <a:rPr lang="en-US" smtClean="0"/>
              <a:pPr/>
              <a:t>3/21/16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077FB3B-20DA-4D0E-BF16-8262B7156612}" type="datetime1">
              <a:rPr lang="en-US" smtClean="0"/>
              <a:pPr/>
              <a:t>3/21/16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C273C2C-6BD0-40EC-8D8D-4D51F089C5EB}" type="datetime1">
              <a:rPr lang="en-US" smtClean="0"/>
              <a:pPr/>
              <a:t>3/21/16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5" name="Date Placeholder 4"/>
          <p:cNvSpPr>
            <a:spLocks noGrp="1"/>
          </p:cNvSpPr>
          <p:nvPr>
            <p:ph type="dt" sz="half" idx="10"/>
          </p:nvPr>
        </p:nvSpPr>
        <p:spPr/>
        <p:txBody>
          <a:bodyPr/>
          <a:lstStyle/>
          <a:p>
            <a:fld id="{2D377F5C-EDA7-4864-9756-35769B0E62CF}" type="datetime1">
              <a:rPr lang="en-US" smtClean="0"/>
              <a:pPr/>
              <a:t>3/21/16</a:t>
            </a:fld>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88B99C93-F56F-46AB-9EB8-53614A95B15F}" type="datetime1">
              <a:rPr lang="en-US" smtClean="0"/>
              <a:pPr/>
              <a:t>3/21/16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FA84A37A-AFC2-4A01-80A1-FC20F2C0D5BB}" type="slidenum">
              <a:rPr lang="en-US" smtClean="0"/>
              <a:pPr/>
              <a:t>‹#›</a:t>
            </a:fld>
            <a:endParaRPr lang="en-US" dirty="0"/>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Lst>
  <p:hf sldNum="0" hdr="0" ftr="0" dt="0"/>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525486" y="4648200"/>
            <a:ext cx="6820367" cy="541490"/>
          </a:xfrm>
        </p:spPr>
        <p:txBody>
          <a:bodyPr>
            <a:noAutofit/>
          </a:bodyPr>
          <a:lstStyle/>
          <a:p>
            <a:r>
              <a:rPr lang="en-US" sz="1400" cap="none" dirty="0" smtClean="0">
                <a:latin typeface="Book Antiqua"/>
                <a:cs typeface="Book Antiqua"/>
              </a:rPr>
              <a:t>Legislative Education Study Committee</a:t>
            </a:r>
          </a:p>
          <a:p>
            <a:r>
              <a:rPr lang="en-US" sz="1400" cap="none" dirty="0" smtClean="0">
                <a:latin typeface="Book Antiqua"/>
                <a:cs typeface="Book Antiqua"/>
              </a:rPr>
              <a:t>Dec. 17, 2015</a:t>
            </a:r>
            <a:endParaRPr lang="en-US" sz="1400" cap="none" dirty="0">
              <a:latin typeface="Book Antiqua"/>
              <a:cs typeface="Book Antiqua"/>
            </a:endParaRPr>
          </a:p>
        </p:txBody>
      </p:sp>
      <p:sp>
        <p:nvSpPr>
          <p:cNvPr id="3" name="Title 2"/>
          <p:cNvSpPr>
            <a:spLocks noGrp="1"/>
          </p:cNvSpPr>
          <p:nvPr>
            <p:ph type="ctrTitle"/>
          </p:nvPr>
        </p:nvSpPr>
        <p:spPr/>
        <p:txBody>
          <a:bodyPr/>
          <a:lstStyle/>
          <a:p>
            <a:r>
              <a:rPr lang="en-US" cap="small" dirty="0" smtClean="0"/>
              <a:t>K-3 Plus Extended School Year Program</a:t>
            </a:r>
            <a:endParaRPr lang="en-US" cap="small" dirty="0"/>
          </a:p>
        </p:txBody>
      </p:sp>
      <p:pic>
        <p:nvPicPr>
          <p:cNvPr id="6" name="Picture 5"/>
          <p:cNvPicPr>
            <a:picLocks noChangeAspect="1"/>
          </p:cNvPicPr>
          <p:nvPr/>
        </p:nvPicPr>
        <p:blipFill>
          <a:blip r:embed="rId2"/>
          <a:stretch>
            <a:fillRect/>
          </a:stretch>
        </p:blipFill>
        <p:spPr>
          <a:xfrm>
            <a:off x="7234105" y="160668"/>
            <a:ext cx="1557027" cy="1076463"/>
          </a:xfrm>
          <a:prstGeom prst="rect">
            <a:avLst/>
          </a:prstGeom>
        </p:spPr>
      </p:pic>
      <p:pic>
        <p:nvPicPr>
          <p:cNvPr id="8" name="Picture 7"/>
          <p:cNvPicPr>
            <a:picLocks noChangeAspect="1"/>
          </p:cNvPicPr>
          <p:nvPr/>
        </p:nvPicPr>
        <p:blipFill>
          <a:blip r:embed="rId3"/>
          <a:stretch>
            <a:fillRect/>
          </a:stretch>
        </p:blipFill>
        <p:spPr>
          <a:xfrm>
            <a:off x="3087355" y="327363"/>
            <a:ext cx="2979330" cy="630917"/>
          </a:xfrm>
          <a:prstGeom prst="rect">
            <a:avLst/>
          </a:prstGeom>
        </p:spPr>
      </p:pic>
      <p:sp>
        <p:nvSpPr>
          <p:cNvPr id="4" name="Rectangle 3"/>
          <p:cNvSpPr/>
          <p:nvPr/>
        </p:nvSpPr>
        <p:spPr>
          <a:xfrm>
            <a:off x="525486" y="5731864"/>
            <a:ext cx="8066499" cy="954107"/>
          </a:xfrm>
          <a:prstGeom prst="rect">
            <a:avLst/>
          </a:prstGeom>
        </p:spPr>
        <p:txBody>
          <a:bodyPr wrap="square">
            <a:spAutoFit/>
          </a:bodyPr>
          <a:lstStyle/>
          <a:p>
            <a:r>
              <a:rPr lang="en-US" sz="1400" dirty="0"/>
              <a:t>The contents of this presentation were developed under a grant from the U.S. Department of Education, Investing in Innovation (i3) Program. However, those contents do not necessarily represent the policy of the U.S. Department of Education, and you should not assume endorsement by the Federal government.</a:t>
            </a:r>
          </a:p>
        </p:txBody>
      </p:sp>
      <p:pic>
        <p:nvPicPr>
          <p:cNvPr id="5" name="Picture 4"/>
          <p:cNvPicPr>
            <a:picLocks noChangeAspect="1"/>
          </p:cNvPicPr>
          <p:nvPr/>
        </p:nvPicPr>
        <p:blipFill>
          <a:blip r:embed="rId4"/>
          <a:stretch>
            <a:fillRect/>
          </a:stretch>
        </p:blipFill>
        <p:spPr>
          <a:xfrm>
            <a:off x="285231" y="160668"/>
            <a:ext cx="1823517" cy="1076463"/>
          </a:xfrm>
          <a:prstGeom prst="rect">
            <a:avLst/>
          </a:prstGeom>
        </p:spPr>
      </p:pic>
    </p:spTree>
    <p:extLst>
      <p:ext uri="{BB962C8B-B14F-4D97-AF65-F5344CB8AC3E}">
        <p14:creationId xmlns:p14="http://schemas.microsoft.com/office/powerpoint/2010/main" val="3241041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cap="small" dirty="0" smtClean="0"/>
              <a:t>Are Gains from K</a:t>
            </a:r>
            <a:r>
              <a:rPr lang="en-US" cap="small" dirty="0"/>
              <a:t>-3 Plus </a:t>
            </a:r>
            <a:r>
              <a:rPr lang="en-US" cap="small" dirty="0" smtClean="0"/>
              <a:t>Maintained?</a:t>
            </a:r>
            <a:endParaRPr lang="en-US" dirty="0"/>
          </a:p>
        </p:txBody>
      </p:sp>
      <p:sp>
        <p:nvSpPr>
          <p:cNvPr id="3" name="Content Placeholder 2"/>
          <p:cNvSpPr>
            <a:spLocks noGrp="1"/>
          </p:cNvSpPr>
          <p:nvPr>
            <p:ph idx="1"/>
          </p:nvPr>
        </p:nvSpPr>
        <p:spPr/>
        <p:txBody>
          <a:bodyPr/>
          <a:lstStyle/>
          <a:p>
            <a:r>
              <a:rPr lang="en-US" dirty="0" smtClean="0"/>
              <a:t>When performance is measured within 1-2 months of the beginning of school, students who attended K-3 Plus improve in core academic areas (Reading, Writing, and Math)</a:t>
            </a:r>
          </a:p>
          <a:p>
            <a:endParaRPr lang="en-US" dirty="0"/>
          </a:p>
          <a:p>
            <a:r>
              <a:rPr lang="en-US" dirty="0" smtClean="0"/>
              <a:t>Are these gains still evident at the end of the school year?</a:t>
            </a:r>
          </a:p>
          <a:p>
            <a:endParaRPr lang="en-US" dirty="0"/>
          </a:p>
          <a:p>
            <a:endParaRPr lang="en-US" dirty="0"/>
          </a:p>
        </p:txBody>
      </p:sp>
    </p:spTree>
    <p:extLst>
      <p:ext uri="{BB962C8B-B14F-4D97-AF65-F5344CB8AC3E}">
        <p14:creationId xmlns:p14="http://schemas.microsoft.com/office/powerpoint/2010/main" val="156341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small" dirty="0" smtClean="0"/>
              <a:t>End of Kindergarten</a:t>
            </a:r>
            <a:endParaRPr lang="en-US" cap="small" dirty="0"/>
          </a:p>
        </p:txBody>
      </p:sp>
      <p:sp>
        <p:nvSpPr>
          <p:cNvPr id="3" name="Content Placeholder 2"/>
          <p:cNvSpPr>
            <a:spLocks noGrp="1"/>
          </p:cNvSpPr>
          <p:nvPr>
            <p:ph idx="1"/>
          </p:nvPr>
        </p:nvSpPr>
        <p:spPr>
          <a:xfrm>
            <a:off x="457200" y="1665008"/>
            <a:ext cx="8229600" cy="4373563"/>
          </a:xfrm>
        </p:spPr>
        <p:txBody>
          <a:bodyPr/>
          <a:lstStyle/>
          <a:p>
            <a:r>
              <a:rPr lang="en-US" dirty="0" smtClean="0"/>
              <a:t>The Effects: Percentile Ranks</a:t>
            </a:r>
          </a:p>
          <a:p>
            <a:endParaRPr lang="en-US" dirty="0" smtClean="0"/>
          </a:p>
          <a:p>
            <a:endParaRPr lang="en-US" dirty="0"/>
          </a:p>
          <a:p>
            <a:endParaRPr lang="en-US" dirty="0"/>
          </a:p>
        </p:txBody>
      </p:sp>
      <p:sp>
        <p:nvSpPr>
          <p:cNvPr id="6" name="TextBox 5"/>
          <p:cNvSpPr txBox="1"/>
          <p:nvPr/>
        </p:nvSpPr>
        <p:spPr>
          <a:xfrm>
            <a:off x="1408327" y="3506075"/>
            <a:ext cx="461665" cy="1825943"/>
          </a:xfrm>
          <a:prstGeom prst="rect">
            <a:avLst/>
          </a:prstGeom>
          <a:noFill/>
        </p:spPr>
        <p:txBody>
          <a:bodyPr vert="vert270" wrap="none" rtlCol="0">
            <a:spAutoFit/>
          </a:bodyPr>
          <a:lstStyle/>
          <a:p>
            <a:r>
              <a:rPr lang="en-US" dirty="0" smtClean="0"/>
              <a:t>Percentile Rank</a:t>
            </a:r>
            <a:endParaRPr lang="en-US" dirty="0"/>
          </a:p>
        </p:txBody>
      </p:sp>
      <p:sp>
        <p:nvSpPr>
          <p:cNvPr id="9" name="TextBox 8"/>
          <p:cNvSpPr txBox="1"/>
          <p:nvPr/>
        </p:nvSpPr>
        <p:spPr>
          <a:xfrm>
            <a:off x="1869992" y="6353202"/>
            <a:ext cx="4875816" cy="369332"/>
          </a:xfrm>
          <a:prstGeom prst="rect">
            <a:avLst/>
          </a:prstGeom>
          <a:noFill/>
        </p:spPr>
        <p:txBody>
          <a:bodyPr wrap="none" rtlCol="0">
            <a:spAutoFit/>
          </a:bodyPr>
          <a:lstStyle/>
          <a:p>
            <a:r>
              <a:rPr lang="en-US" dirty="0" smtClean="0"/>
              <a:t>* Denotes statistical significance at </a:t>
            </a:r>
            <a:r>
              <a:rPr lang="en-US" i="1" dirty="0" smtClean="0"/>
              <a:t>p</a:t>
            </a:r>
            <a:r>
              <a:rPr lang="en-US" dirty="0" smtClean="0"/>
              <a:t> &lt; .05</a:t>
            </a:r>
            <a:endParaRPr lang="en-US" dirty="0"/>
          </a:p>
        </p:txBody>
      </p:sp>
      <p:graphicFrame>
        <p:nvGraphicFramePr>
          <p:cNvPr id="7" name="Chart 6"/>
          <p:cNvGraphicFramePr>
            <a:graphicFrameLocks/>
          </p:cNvGraphicFramePr>
          <p:nvPr>
            <p:extLst>
              <p:ext uri="{D42A27DB-BD31-4B8C-83A1-F6EECF244321}">
                <p14:modId xmlns:p14="http://schemas.microsoft.com/office/powerpoint/2010/main" val="2819519683"/>
              </p:ext>
            </p:extLst>
          </p:nvPr>
        </p:nvGraphicFramePr>
        <p:xfrm>
          <a:off x="1869992" y="2329823"/>
          <a:ext cx="7028772" cy="402337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68384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small" dirty="0" smtClean="0"/>
              <a:t>End of 2</a:t>
            </a:r>
            <a:r>
              <a:rPr lang="en-US" cap="small" baseline="30000" dirty="0" smtClean="0"/>
              <a:t>nd</a:t>
            </a:r>
            <a:r>
              <a:rPr lang="en-US" cap="small" dirty="0" smtClean="0"/>
              <a:t> Grade</a:t>
            </a:r>
            <a:endParaRPr lang="en-US" cap="small" dirty="0"/>
          </a:p>
        </p:txBody>
      </p:sp>
      <p:sp>
        <p:nvSpPr>
          <p:cNvPr id="3" name="Content Placeholder 2"/>
          <p:cNvSpPr>
            <a:spLocks noGrp="1"/>
          </p:cNvSpPr>
          <p:nvPr>
            <p:ph idx="1"/>
          </p:nvPr>
        </p:nvSpPr>
        <p:spPr>
          <a:xfrm>
            <a:off x="457200" y="1665008"/>
            <a:ext cx="8229600" cy="4373563"/>
          </a:xfrm>
        </p:spPr>
        <p:txBody>
          <a:bodyPr/>
          <a:lstStyle/>
          <a:p>
            <a:r>
              <a:rPr lang="en-US" dirty="0" smtClean="0"/>
              <a:t>The Effects: Percentile Ranks</a:t>
            </a:r>
          </a:p>
          <a:p>
            <a:endParaRPr lang="en-US" dirty="0" smtClean="0"/>
          </a:p>
          <a:p>
            <a:endParaRPr lang="en-US" dirty="0"/>
          </a:p>
          <a:p>
            <a:endParaRPr lang="en-US" dirty="0"/>
          </a:p>
        </p:txBody>
      </p:sp>
      <p:sp>
        <p:nvSpPr>
          <p:cNvPr id="6" name="TextBox 5"/>
          <p:cNvSpPr txBox="1"/>
          <p:nvPr/>
        </p:nvSpPr>
        <p:spPr>
          <a:xfrm>
            <a:off x="1408327" y="3506075"/>
            <a:ext cx="461665" cy="1825943"/>
          </a:xfrm>
          <a:prstGeom prst="rect">
            <a:avLst/>
          </a:prstGeom>
          <a:noFill/>
        </p:spPr>
        <p:txBody>
          <a:bodyPr vert="vert270" wrap="none" rtlCol="0">
            <a:spAutoFit/>
          </a:bodyPr>
          <a:lstStyle/>
          <a:p>
            <a:r>
              <a:rPr lang="en-US" dirty="0" smtClean="0"/>
              <a:t>Percentile Rank</a:t>
            </a:r>
            <a:endParaRPr lang="en-US" dirty="0"/>
          </a:p>
        </p:txBody>
      </p:sp>
      <p:sp>
        <p:nvSpPr>
          <p:cNvPr id="9" name="TextBox 8"/>
          <p:cNvSpPr txBox="1"/>
          <p:nvPr/>
        </p:nvSpPr>
        <p:spPr>
          <a:xfrm>
            <a:off x="1869992" y="6353202"/>
            <a:ext cx="4875816" cy="369332"/>
          </a:xfrm>
          <a:prstGeom prst="rect">
            <a:avLst/>
          </a:prstGeom>
          <a:noFill/>
        </p:spPr>
        <p:txBody>
          <a:bodyPr wrap="none" rtlCol="0">
            <a:spAutoFit/>
          </a:bodyPr>
          <a:lstStyle/>
          <a:p>
            <a:r>
              <a:rPr lang="en-US" dirty="0" smtClean="0"/>
              <a:t>* Denotes statistical significance at </a:t>
            </a:r>
            <a:r>
              <a:rPr lang="en-US" i="1" dirty="0" smtClean="0"/>
              <a:t>p</a:t>
            </a:r>
            <a:r>
              <a:rPr lang="en-US" dirty="0" smtClean="0"/>
              <a:t> &lt; .05</a:t>
            </a:r>
            <a:endParaRPr lang="en-US" dirty="0"/>
          </a:p>
        </p:txBody>
      </p:sp>
      <p:graphicFrame>
        <p:nvGraphicFramePr>
          <p:cNvPr id="8" name="Chart 7"/>
          <p:cNvGraphicFramePr>
            <a:graphicFrameLocks/>
          </p:cNvGraphicFramePr>
          <p:nvPr>
            <p:extLst>
              <p:ext uri="{D42A27DB-BD31-4B8C-83A1-F6EECF244321}">
                <p14:modId xmlns:p14="http://schemas.microsoft.com/office/powerpoint/2010/main" val="2471567816"/>
              </p:ext>
            </p:extLst>
          </p:nvPr>
        </p:nvGraphicFramePr>
        <p:xfrm>
          <a:off x="1869992" y="2481604"/>
          <a:ext cx="6997700" cy="387159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12079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small" dirty="0" smtClean="0"/>
              <a:t>Why Aren’t Gains Maintained?</a:t>
            </a:r>
            <a:endParaRPr lang="en-US" dirty="0"/>
          </a:p>
        </p:txBody>
      </p:sp>
      <p:sp>
        <p:nvSpPr>
          <p:cNvPr id="3" name="Content Placeholder 2"/>
          <p:cNvSpPr>
            <a:spLocks noGrp="1"/>
          </p:cNvSpPr>
          <p:nvPr>
            <p:ph idx="1"/>
          </p:nvPr>
        </p:nvSpPr>
        <p:spPr>
          <a:xfrm>
            <a:off x="457200" y="1752600"/>
            <a:ext cx="8377636" cy="4875640"/>
          </a:xfrm>
        </p:spPr>
        <p:txBody>
          <a:bodyPr>
            <a:normAutofit fontScale="92500" lnSpcReduction="10000"/>
          </a:bodyPr>
          <a:lstStyle/>
          <a:p>
            <a:r>
              <a:rPr lang="en-US" dirty="0" smtClean="0"/>
              <a:t>Many possible reasons exist</a:t>
            </a:r>
          </a:p>
          <a:p>
            <a:endParaRPr lang="en-US" dirty="0" smtClean="0"/>
          </a:p>
          <a:p>
            <a:r>
              <a:rPr lang="en-US" dirty="0" smtClean="0"/>
              <a:t>Teachers may simply re-start the curriculum on day 1</a:t>
            </a:r>
          </a:p>
          <a:p>
            <a:pPr lvl="1"/>
            <a:r>
              <a:rPr lang="en-US" dirty="0" smtClean="0"/>
              <a:t>While schools are encouraged to keep students from the summer class together, this often does not happen</a:t>
            </a:r>
          </a:p>
          <a:p>
            <a:endParaRPr lang="en-US" dirty="0"/>
          </a:p>
          <a:p>
            <a:r>
              <a:rPr lang="en-US" dirty="0" smtClean="0"/>
              <a:t>Language Issues Exist in Some Schools</a:t>
            </a:r>
          </a:p>
          <a:p>
            <a:pPr lvl="1"/>
            <a:r>
              <a:rPr lang="en-US" dirty="0" smtClean="0"/>
              <a:t>While some schools provide summer services in both Spanish and English there are logistical challenges</a:t>
            </a:r>
          </a:p>
          <a:p>
            <a:pPr lvl="1"/>
            <a:r>
              <a:rPr lang="en-US" dirty="0" smtClean="0"/>
              <a:t>Suppose a school is 1/3 Spanish-speakers and 2/3 English.  With 60 students in a grade level, they may offer a classroom with Spanish instruction</a:t>
            </a:r>
          </a:p>
          <a:p>
            <a:pPr lvl="1"/>
            <a:r>
              <a:rPr lang="en-US" dirty="0" smtClean="0"/>
              <a:t>That same school in summer may enroll 18 kids: 6 Spanish-speaking and 12 English.  The school would typically offer an English class.  </a:t>
            </a:r>
          </a:p>
        </p:txBody>
      </p:sp>
    </p:spTree>
    <p:extLst>
      <p:ext uri="{BB962C8B-B14F-4D97-AF65-F5344CB8AC3E}">
        <p14:creationId xmlns:p14="http://schemas.microsoft.com/office/powerpoint/2010/main" val="29220925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Same Teacher</a:t>
            </a:r>
            <a:endParaRPr lang="en-US" dirty="0"/>
          </a:p>
        </p:txBody>
      </p:sp>
      <p:sp>
        <p:nvSpPr>
          <p:cNvPr id="3" name="Content Placeholder 2"/>
          <p:cNvSpPr>
            <a:spLocks noGrp="1"/>
          </p:cNvSpPr>
          <p:nvPr>
            <p:ph idx="1"/>
          </p:nvPr>
        </p:nvSpPr>
        <p:spPr>
          <a:xfrm>
            <a:off x="1" y="1752601"/>
            <a:ext cx="9144000" cy="1310872"/>
          </a:xfrm>
        </p:spPr>
        <p:txBody>
          <a:bodyPr/>
          <a:lstStyle/>
          <a:p>
            <a:r>
              <a:rPr lang="en-US" dirty="0" smtClean="0"/>
              <a:t>What are the effects of attending the program through the end of 2</a:t>
            </a:r>
            <a:r>
              <a:rPr lang="en-US" baseline="30000" dirty="0" smtClean="0"/>
              <a:t>nd</a:t>
            </a:r>
            <a:r>
              <a:rPr lang="en-US" dirty="0" smtClean="0"/>
              <a:t> grade with the same teacher each year?</a:t>
            </a:r>
            <a:endParaRPr lang="en-US" dirty="0"/>
          </a:p>
        </p:txBody>
      </p:sp>
      <p:sp>
        <p:nvSpPr>
          <p:cNvPr id="5" name="TextBox 4"/>
          <p:cNvSpPr txBox="1"/>
          <p:nvPr/>
        </p:nvSpPr>
        <p:spPr>
          <a:xfrm>
            <a:off x="6885167" y="6414474"/>
            <a:ext cx="1554244" cy="307777"/>
          </a:xfrm>
          <a:prstGeom prst="rect">
            <a:avLst/>
          </a:prstGeom>
          <a:noFill/>
        </p:spPr>
        <p:txBody>
          <a:bodyPr wrap="none" rtlCol="0">
            <a:spAutoFit/>
          </a:bodyPr>
          <a:lstStyle/>
          <a:p>
            <a:r>
              <a:rPr lang="en-US" sz="1400" dirty="0" smtClean="0"/>
              <a:t>* denotes </a:t>
            </a:r>
            <a:r>
              <a:rPr lang="en-US" sz="1400" i="1" dirty="0" smtClean="0"/>
              <a:t>p</a:t>
            </a:r>
            <a:r>
              <a:rPr lang="en-US" sz="1400" dirty="0" smtClean="0"/>
              <a:t>&lt;.05</a:t>
            </a:r>
            <a:endParaRPr lang="en-US" sz="1400" dirty="0"/>
          </a:p>
        </p:txBody>
      </p:sp>
      <p:graphicFrame>
        <p:nvGraphicFramePr>
          <p:cNvPr id="6" name="Chart 5"/>
          <p:cNvGraphicFramePr>
            <a:graphicFrameLocks/>
          </p:cNvGraphicFramePr>
          <p:nvPr>
            <p:extLst>
              <p:ext uri="{D42A27DB-BD31-4B8C-83A1-F6EECF244321}">
                <p14:modId xmlns:p14="http://schemas.microsoft.com/office/powerpoint/2010/main" val="1959563356"/>
              </p:ext>
            </p:extLst>
          </p:nvPr>
        </p:nvGraphicFramePr>
        <p:xfrm>
          <a:off x="1065201" y="2634102"/>
          <a:ext cx="7123455" cy="37803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129772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a:t>
            </a:r>
            <a:endParaRPr lang="en-US" dirty="0"/>
          </a:p>
        </p:txBody>
      </p:sp>
      <p:sp>
        <p:nvSpPr>
          <p:cNvPr id="3" name="Content Placeholder 2"/>
          <p:cNvSpPr>
            <a:spLocks noGrp="1"/>
          </p:cNvSpPr>
          <p:nvPr>
            <p:ph idx="1"/>
          </p:nvPr>
        </p:nvSpPr>
        <p:spPr>
          <a:xfrm>
            <a:off x="1" y="1752601"/>
            <a:ext cx="9144000" cy="1310872"/>
          </a:xfrm>
        </p:spPr>
        <p:txBody>
          <a:bodyPr/>
          <a:lstStyle/>
          <a:p>
            <a:r>
              <a:rPr lang="en-US" dirty="0" smtClean="0"/>
              <a:t>What are the effects of attending the program through the end of 2</a:t>
            </a:r>
            <a:r>
              <a:rPr lang="en-US" baseline="30000" dirty="0" smtClean="0"/>
              <a:t>nd</a:t>
            </a:r>
            <a:r>
              <a:rPr lang="en-US" dirty="0" smtClean="0"/>
              <a:t> grade by language at time of assessment?</a:t>
            </a:r>
            <a:endParaRPr lang="en-US" dirty="0"/>
          </a:p>
        </p:txBody>
      </p:sp>
      <p:sp>
        <p:nvSpPr>
          <p:cNvPr id="5" name="TextBox 4"/>
          <p:cNvSpPr txBox="1"/>
          <p:nvPr/>
        </p:nvSpPr>
        <p:spPr>
          <a:xfrm>
            <a:off x="5837910" y="6414474"/>
            <a:ext cx="3175682" cy="307777"/>
          </a:xfrm>
          <a:prstGeom prst="rect">
            <a:avLst/>
          </a:prstGeom>
          <a:noFill/>
        </p:spPr>
        <p:txBody>
          <a:bodyPr wrap="none" rtlCol="0">
            <a:spAutoFit/>
          </a:bodyPr>
          <a:lstStyle/>
          <a:p>
            <a:r>
              <a:rPr lang="en-US" sz="1400" dirty="0" smtClean="0"/>
              <a:t># denotes </a:t>
            </a:r>
            <a:r>
              <a:rPr lang="en-US" sz="1400" i="1" dirty="0" smtClean="0"/>
              <a:t>p</a:t>
            </a:r>
            <a:r>
              <a:rPr lang="en-US" sz="1400" dirty="0" smtClean="0"/>
              <a:t> &lt; .10, * denotes </a:t>
            </a:r>
            <a:r>
              <a:rPr lang="en-US" sz="1400" i="1" dirty="0" smtClean="0"/>
              <a:t>p</a:t>
            </a:r>
            <a:r>
              <a:rPr lang="en-US" sz="1400" dirty="0" smtClean="0"/>
              <a:t>&lt;.05</a:t>
            </a:r>
            <a:endParaRPr lang="en-US" sz="1400" dirty="0"/>
          </a:p>
        </p:txBody>
      </p:sp>
      <p:graphicFrame>
        <p:nvGraphicFramePr>
          <p:cNvPr id="7" name="Chart 6"/>
          <p:cNvGraphicFramePr>
            <a:graphicFrameLocks/>
          </p:cNvGraphicFramePr>
          <p:nvPr>
            <p:extLst>
              <p:ext uri="{D42A27DB-BD31-4B8C-83A1-F6EECF244321}">
                <p14:modId xmlns:p14="http://schemas.microsoft.com/office/powerpoint/2010/main" val="4081499026"/>
              </p:ext>
            </p:extLst>
          </p:nvPr>
        </p:nvGraphicFramePr>
        <p:xfrm>
          <a:off x="1445548" y="2567031"/>
          <a:ext cx="7121904" cy="384744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89688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small" dirty="0" smtClean="0"/>
              <a:t>Key Takeaways</a:t>
            </a:r>
            <a:endParaRPr lang="en-US" dirty="0"/>
          </a:p>
        </p:txBody>
      </p:sp>
      <p:sp>
        <p:nvSpPr>
          <p:cNvPr id="3" name="Content Placeholder 2"/>
          <p:cNvSpPr>
            <a:spLocks noGrp="1"/>
          </p:cNvSpPr>
          <p:nvPr>
            <p:ph idx="1"/>
          </p:nvPr>
        </p:nvSpPr>
        <p:spPr>
          <a:xfrm>
            <a:off x="457200" y="1752600"/>
            <a:ext cx="8229600" cy="4920199"/>
          </a:xfrm>
        </p:spPr>
        <p:txBody>
          <a:bodyPr>
            <a:normAutofit fontScale="92500" lnSpcReduction="10000"/>
          </a:bodyPr>
          <a:lstStyle/>
          <a:p>
            <a:r>
              <a:rPr lang="en-US" dirty="0" smtClean="0"/>
              <a:t>When controlling for selection bias, K-3 Plus has clear achievement boosting prospects</a:t>
            </a:r>
          </a:p>
          <a:p>
            <a:endParaRPr lang="en-US" dirty="0"/>
          </a:p>
          <a:p>
            <a:r>
              <a:rPr lang="en-US" dirty="0" smtClean="0"/>
              <a:t>These gains are not maintained through the school year for all students, but appear to be maintained for some students.</a:t>
            </a:r>
          </a:p>
          <a:p>
            <a:endParaRPr lang="en-US" dirty="0"/>
          </a:p>
          <a:p>
            <a:r>
              <a:rPr lang="en-US" dirty="0" smtClean="0"/>
              <a:t>Continued research and evaluation of the program can help determine whether adjustments to the program can improve effectiveness. </a:t>
            </a:r>
            <a:endParaRPr lang="en-US" dirty="0"/>
          </a:p>
          <a:p>
            <a:endParaRPr lang="en-US" dirty="0"/>
          </a:p>
          <a:p>
            <a:r>
              <a:rPr lang="en-US" dirty="0" smtClean="0"/>
              <a:t>We have additional data that could be used to support additional analyses on program effectiveness and funding/funding formulas in various contexts.</a:t>
            </a:r>
            <a:endParaRPr lang="en-US" dirty="0"/>
          </a:p>
        </p:txBody>
      </p:sp>
    </p:spTree>
    <p:extLst>
      <p:ext uri="{BB962C8B-B14F-4D97-AF65-F5344CB8AC3E}">
        <p14:creationId xmlns:p14="http://schemas.microsoft.com/office/powerpoint/2010/main" val="2187261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small" dirty="0" smtClean="0"/>
              <a:t>A Slide of Thanks</a:t>
            </a:r>
            <a:endParaRPr lang="en-US" dirty="0"/>
          </a:p>
        </p:txBody>
      </p:sp>
      <p:sp>
        <p:nvSpPr>
          <p:cNvPr id="3" name="Content Placeholder 2"/>
          <p:cNvSpPr>
            <a:spLocks noGrp="1"/>
          </p:cNvSpPr>
          <p:nvPr>
            <p:ph idx="1"/>
          </p:nvPr>
        </p:nvSpPr>
        <p:spPr>
          <a:xfrm>
            <a:off x="0" y="1752601"/>
            <a:ext cx="9144000" cy="3527711"/>
          </a:xfrm>
        </p:spPr>
        <p:txBody>
          <a:bodyPr numCol="1">
            <a:normAutofit/>
          </a:bodyPr>
          <a:lstStyle/>
          <a:p>
            <a:r>
              <a:rPr lang="en-US" dirty="0" smtClean="0"/>
              <a:t>New Mexico Legislature (esp. Legislative Education Study Committee &amp; Legislative Finance Committee)</a:t>
            </a:r>
          </a:p>
          <a:p>
            <a:endParaRPr lang="en-US" dirty="0" smtClean="0"/>
          </a:p>
          <a:p>
            <a:r>
              <a:rPr lang="en-US" dirty="0" smtClean="0"/>
              <a:t>New </a:t>
            </a:r>
            <a:r>
              <a:rPr lang="en-US" dirty="0"/>
              <a:t>Mexico Public Education </a:t>
            </a:r>
            <a:r>
              <a:rPr lang="en-US" dirty="0" smtClean="0"/>
              <a:t>Department</a:t>
            </a:r>
          </a:p>
          <a:p>
            <a:endParaRPr lang="en-US" dirty="0" smtClean="0"/>
          </a:p>
          <a:p>
            <a:r>
              <a:rPr lang="en-US" dirty="0" smtClean="0"/>
              <a:t>Funders &amp; Participating Districts</a:t>
            </a:r>
          </a:p>
          <a:p>
            <a:endParaRPr lang="en-US" dirty="0" smtClean="0"/>
          </a:p>
          <a:p>
            <a:r>
              <a:rPr lang="en-US" dirty="0" smtClean="0"/>
              <a:t>University Partners at UNM &amp; NMSU</a:t>
            </a:r>
          </a:p>
        </p:txBody>
      </p:sp>
    </p:spTree>
    <p:extLst>
      <p:ext uri="{BB962C8B-B14F-4D97-AF65-F5344CB8AC3E}">
        <p14:creationId xmlns:p14="http://schemas.microsoft.com/office/powerpoint/2010/main" val="6883431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small" dirty="0" smtClean="0"/>
              <a:t>Questions?</a:t>
            </a:r>
            <a:endParaRPr lang="en-US" cap="small" dirty="0"/>
          </a:p>
        </p:txBody>
      </p:sp>
      <p:pic>
        <p:nvPicPr>
          <p:cNvPr id="4" name="Picture 3"/>
          <p:cNvPicPr>
            <a:picLocks noChangeAspect="1"/>
          </p:cNvPicPr>
          <p:nvPr/>
        </p:nvPicPr>
        <p:blipFill>
          <a:blip r:embed="rId2"/>
          <a:stretch>
            <a:fillRect/>
          </a:stretch>
        </p:blipFill>
        <p:spPr>
          <a:xfrm>
            <a:off x="1340132" y="5227234"/>
            <a:ext cx="6492295" cy="1374839"/>
          </a:xfrm>
          <a:prstGeom prst="rect">
            <a:avLst/>
          </a:prstGeom>
        </p:spPr>
      </p:pic>
      <p:sp>
        <p:nvSpPr>
          <p:cNvPr id="5" name="TextBox 4"/>
          <p:cNvSpPr txBox="1"/>
          <p:nvPr/>
        </p:nvSpPr>
        <p:spPr>
          <a:xfrm>
            <a:off x="2517953" y="2277333"/>
            <a:ext cx="4483582" cy="2308324"/>
          </a:xfrm>
          <a:prstGeom prst="rect">
            <a:avLst/>
          </a:prstGeom>
          <a:noFill/>
        </p:spPr>
        <p:txBody>
          <a:bodyPr wrap="none" rtlCol="0">
            <a:spAutoFit/>
          </a:bodyPr>
          <a:lstStyle/>
          <a:p>
            <a:r>
              <a:rPr lang="en-US" dirty="0" smtClean="0"/>
              <a:t>Contact Information:</a:t>
            </a:r>
          </a:p>
          <a:p>
            <a:endParaRPr lang="en-US" dirty="0"/>
          </a:p>
          <a:p>
            <a:r>
              <a:rPr lang="en-US" dirty="0" smtClean="0"/>
              <a:t>Dr. Damon Cann</a:t>
            </a:r>
          </a:p>
          <a:p>
            <a:r>
              <a:rPr lang="en-US" dirty="0" smtClean="0"/>
              <a:t>Co-Investigator, </a:t>
            </a:r>
            <a:r>
              <a:rPr lang="en-US" dirty="0" err="1" smtClean="0"/>
              <a:t>StartSmart</a:t>
            </a:r>
            <a:r>
              <a:rPr lang="en-US" dirty="0" smtClean="0"/>
              <a:t> K-3 Plus</a:t>
            </a:r>
          </a:p>
          <a:p>
            <a:r>
              <a:rPr lang="en-US" dirty="0" smtClean="0"/>
              <a:t>Associate Professor of Political Science</a:t>
            </a:r>
          </a:p>
          <a:p>
            <a:r>
              <a:rPr lang="en-US" dirty="0" smtClean="0"/>
              <a:t>Utah State University</a:t>
            </a:r>
          </a:p>
          <a:p>
            <a:r>
              <a:rPr lang="en-US" dirty="0" smtClean="0"/>
              <a:t>435-797-8705</a:t>
            </a:r>
          </a:p>
          <a:p>
            <a:r>
              <a:rPr lang="en-US" dirty="0" err="1" smtClean="0"/>
              <a:t>damon.cann@usu.edu</a:t>
            </a:r>
            <a:endParaRPr lang="en-US" dirty="0"/>
          </a:p>
        </p:txBody>
      </p:sp>
    </p:spTree>
    <p:extLst>
      <p:ext uri="{BB962C8B-B14F-4D97-AF65-F5344CB8AC3E}">
        <p14:creationId xmlns:p14="http://schemas.microsoft.com/office/powerpoint/2010/main" val="3224885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cap="small" dirty="0" smtClean="0"/>
              <a:t>What Happens to Students in Summer?</a:t>
            </a:r>
            <a:endParaRPr lang="en-US" cap="small" dirty="0"/>
          </a:p>
        </p:txBody>
      </p:sp>
      <p:sp>
        <p:nvSpPr>
          <p:cNvPr id="3" name="Content Placeholder 2"/>
          <p:cNvSpPr>
            <a:spLocks noGrp="1"/>
          </p:cNvSpPr>
          <p:nvPr>
            <p:ph idx="1"/>
          </p:nvPr>
        </p:nvSpPr>
        <p:spPr>
          <a:xfrm>
            <a:off x="457200" y="1665008"/>
            <a:ext cx="8229600" cy="4373563"/>
          </a:xfrm>
        </p:spPr>
        <p:txBody>
          <a:bodyPr/>
          <a:lstStyle/>
          <a:p>
            <a:r>
              <a:rPr lang="en-US" dirty="0" smtClean="0"/>
              <a:t>Many students experience a decrease in academic achievement levels over the course of the summer.</a:t>
            </a:r>
          </a:p>
          <a:p>
            <a:endParaRPr lang="en-US" dirty="0"/>
          </a:p>
          <a:p>
            <a:r>
              <a:rPr lang="en-US" dirty="0" smtClean="0"/>
              <a:t>This “Summer Learning Loss” hits students from low income backgrounds particularly hard</a:t>
            </a:r>
          </a:p>
          <a:p>
            <a:endParaRPr lang="en-US" dirty="0"/>
          </a:p>
          <a:p>
            <a:r>
              <a:rPr lang="en-US" dirty="0" smtClean="0"/>
              <a:t>As it accumulates across years of education, a substantial achievement gap can emerge.</a:t>
            </a:r>
          </a:p>
          <a:p>
            <a:endParaRPr lang="en-US" dirty="0" smtClean="0"/>
          </a:p>
          <a:p>
            <a:endParaRPr lang="en-US" dirty="0" smtClean="0"/>
          </a:p>
          <a:p>
            <a:endParaRPr lang="en-US" dirty="0"/>
          </a:p>
          <a:p>
            <a:endParaRPr lang="en-US" dirty="0"/>
          </a:p>
        </p:txBody>
      </p:sp>
    </p:spTree>
    <p:extLst>
      <p:ext uri="{BB962C8B-B14F-4D97-AF65-F5344CB8AC3E}">
        <p14:creationId xmlns:p14="http://schemas.microsoft.com/office/powerpoint/2010/main" val="1055880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t>
            </a:r>
            <a:r>
              <a:rPr lang="en-US" cap="small" dirty="0" smtClean="0"/>
              <a:t>he New Mexico State K-3 Plus Program</a:t>
            </a:r>
            <a:endParaRPr lang="en-US" dirty="0"/>
          </a:p>
        </p:txBody>
      </p:sp>
      <p:sp>
        <p:nvSpPr>
          <p:cNvPr id="3" name="Content Placeholder 2"/>
          <p:cNvSpPr>
            <a:spLocks noGrp="1"/>
          </p:cNvSpPr>
          <p:nvPr>
            <p:ph idx="1"/>
          </p:nvPr>
        </p:nvSpPr>
        <p:spPr/>
        <p:txBody>
          <a:bodyPr/>
          <a:lstStyle/>
          <a:p>
            <a:r>
              <a:rPr lang="en-US" dirty="0" smtClean="0"/>
              <a:t>Provides an additional 25 days of school to children in at risk schools (85% or higher FRL)</a:t>
            </a:r>
          </a:p>
          <a:p>
            <a:pPr lvl="1"/>
            <a:r>
              <a:rPr lang="en-US" dirty="0" smtClean="0"/>
              <a:t>Focuses on Literacy &amp; Numeracy</a:t>
            </a:r>
          </a:p>
          <a:p>
            <a:pPr lvl="1"/>
            <a:r>
              <a:rPr lang="en-US" dirty="0" smtClean="0"/>
              <a:t>Includes Class sizes no larger than regular school year</a:t>
            </a:r>
          </a:p>
          <a:p>
            <a:pPr lvl="1"/>
            <a:r>
              <a:rPr lang="en-US" dirty="0" smtClean="0"/>
              <a:t>Provides Breakfast, Lunch &amp; Transportation</a:t>
            </a:r>
          </a:p>
          <a:p>
            <a:pPr lvl="1"/>
            <a:r>
              <a:rPr lang="en-US" dirty="0" smtClean="0"/>
              <a:t>Provides Professional Development for K3+ Teachers</a:t>
            </a:r>
          </a:p>
          <a:p>
            <a:pPr lvl="1"/>
            <a:r>
              <a:rPr lang="en-US" dirty="0" smtClean="0"/>
              <a:t>Includes Parent Involvement Component</a:t>
            </a:r>
          </a:p>
          <a:p>
            <a:r>
              <a:rPr lang="en-US" dirty="0" smtClean="0"/>
              <a:t>Served about 11,639 students statewide in 2013</a:t>
            </a:r>
            <a:endParaRPr lang="en-US" dirty="0"/>
          </a:p>
        </p:txBody>
      </p:sp>
      <p:pic>
        <p:nvPicPr>
          <p:cNvPr id="4" name="Picture 3" descr="Screen Shot 2012-12-13 at 11.33.08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8329" y="5024885"/>
            <a:ext cx="8016393" cy="1723626"/>
          </a:xfrm>
          <a:prstGeom prst="rect">
            <a:avLst/>
          </a:prstGeom>
        </p:spPr>
      </p:pic>
    </p:spTree>
    <p:extLst>
      <p:ext uri="{BB962C8B-B14F-4D97-AF65-F5344CB8AC3E}">
        <p14:creationId xmlns:p14="http://schemas.microsoft.com/office/powerpoint/2010/main" val="42802124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small" dirty="0" smtClean="0"/>
              <a:t>What is </a:t>
            </a:r>
            <a:r>
              <a:rPr lang="en-US" cap="small" dirty="0" err="1" smtClean="0"/>
              <a:t>StartSmart</a:t>
            </a:r>
            <a:r>
              <a:rPr lang="en-US" cap="small" dirty="0" smtClean="0"/>
              <a:t> K-3 Plus?</a:t>
            </a:r>
            <a:endParaRPr lang="en-US" cap="small" dirty="0"/>
          </a:p>
        </p:txBody>
      </p:sp>
      <p:sp>
        <p:nvSpPr>
          <p:cNvPr id="3" name="Content Placeholder 2"/>
          <p:cNvSpPr>
            <a:spLocks noGrp="1"/>
          </p:cNvSpPr>
          <p:nvPr>
            <p:ph idx="1"/>
          </p:nvPr>
        </p:nvSpPr>
        <p:spPr>
          <a:xfrm>
            <a:off x="457200" y="1752600"/>
            <a:ext cx="8229600" cy="4969910"/>
          </a:xfrm>
        </p:spPr>
        <p:txBody>
          <a:bodyPr numCol="1">
            <a:normAutofit/>
          </a:bodyPr>
          <a:lstStyle/>
          <a:p>
            <a:r>
              <a:rPr lang="en-US" dirty="0" smtClean="0"/>
              <a:t>Utah State University received funding through the Innovation in Innovation Fund (i3) program to evaluate the effectiveness of NM State K-3 Plus. The project includes funding from:</a:t>
            </a:r>
          </a:p>
          <a:p>
            <a:endParaRPr lang="en-US" dirty="0"/>
          </a:p>
          <a:p>
            <a:endParaRPr lang="en-US" dirty="0" smtClean="0"/>
          </a:p>
          <a:p>
            <a:endParaRPr lang="en-US" dirty="0"/>
          </a:p>
          <a:p>
            <a:endParaRPr lang="en-US" dirty="0" smtClean="0"/>
          </a:p>
          <a:p>
            <a:r>
              <a:rPr lang="en-US" dirty="0" smtClean="0"/>
              <a:t>Participating districts included:</a:t>
            </a:r>
          </a:p>
          <a:p>
            <a:endParaRPr lang="en-US" dirty="0" smtClean="0"/>
          </a:p>
          <a:p>
            <a:endParaRPr lang="en-US" dirty="0"/>
          </a:p>
          <a:p>
            <a:endParaRPr lang="en-US" dirty="0" smtClean="0"/>
          </a:p>
          <a:p>
            <a:endParaRPr lang="en-US" dirty="0"/>
          </a:p>
          <a:p>
            <a:endParaRPr lang="en-US" dirty="0" smtClean="0"/>
          </a:p>
          <a:p>
            <a:pPr marL="11430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676317009"/>
              </p:ext>
            </p:extLst>
          </p:nvPr>
        </p:nvGraphicFramePr>
        <p:xfrm>
          <a:off x="821071" y="3402197"/>
          <a:ext cx="7521016" cy="1483360"/>
        </p:xfrm>
        <a:graphic>
          <a:graphicData uri="http://schemas.openxmlformats.org/drawingml/2006/table">
            <a:tbl>
              <a:tblPr firstRow="1" bandRow="1">
                <a:tableStyleId>{2D5ABB26-0587-4C30-8999-92F81FD0307C}</a:tableStyleId>
              </a:tblPr>
              <a:tblGrid>
                <a:gridCol w="3513862"/>
                <a:gridCol w="4007154"/>
              </a:tblGrid>
              <a:tr h="370840">
                <a:tc>
                  <a:txBody>
                    <a:bodyPr/>
                    <a:lstStyle/>
                    <a:p>
                      <a:r>
                        <a:rPr lang="en-US" dirty="0" smtClean="0">
                          <a:solidFill>
                            <a:schemeClr val="accent1"/>
                          </a:solidFill>
                        </a:rPr>
                        <a:t>* U.S. Dept. of Education</a:t>
                      </a:r>
                      <a:endParaRPr lang="en-US" dirty="0">
                        <a:solidFill>
                          <a:schemeClr val="accent1"/>
                        </a:solidFill>
                      </a:endParaRPr>
                    </a:p>
                  </a:txBody>
                  <a:tcPr/>
                </a:tc>
                <a:tc>
                  <a:txBody>
                    <a:bodyPr/>
                    <a:lstStyle/>
                    <a:p>
                      <a:r>
                        <a:rPr lang="en-US" dirty="0" smtClean="0">
                          <a:solidFill>
                            <a:schemeClr val="accent1"/>
                          </a:solidFill>
                        </a:rPr>
                        <a:t>*</a:t>
                      </a:r>
                      <a:r>
                        <a:rPr lang="en-US" baseline="0" dirty="0" smtClean="0">
                          <a:solidFill>
                            <a:schemeClr val="accent1"/>
                          </a:solidFill>
                        </a:rPr>
                        <a:t> Kellogg Foundation</a:t>
                      </a:r>
                      <a:endParaRPr lang="en-US" dirty="0">
                        <a:solidFill>
                          <a:schemeClr val="accent1"/>
                        </a:solidFill>
                      </a:endParaRPr>
                    </a:p>
                  </a:txBody>
                  <a:tcPr/>
                </a:tc>
              </a:tr>
              <a:tr h="370840">
                <a:tc>
                  <a:txBody>
                    <a:bodyPr/>
                    <a:lstStyle/>
                    <a:p>
                      <a:r>
                        <a:rPr lang="en-US" dirty="0" smtClean="0">
                          <a:solidFill>
                            <a:schemeClr val="accent1"/>
                          </a:solidFill>
                        </a:rPr>
                        <a:t>* JP Morgan</a:t>
                      </a:r>
                      <a:endParaRPr lang="en-US" dirty="0">
                        <a:solidFill>
                          <a:schemeClr val="accent1"/>
                        </a:solidFill>
                      </a:endParaRPr>
                    </a:p>
                  </a:txBody>
                  <a:tcPr/>
                </a:tc>
                <a:tc>
                  <a:txBody>
                    <a:bodyPr/>
                    <a:lstStyle/>
                    <a:p>
                      <a:r>
                        <a:rPr lang="en-US" dirty="0" smtClean="0">
                          <a:solidFill>
                            <a:schemeClr val="accent1"/>
                          </a:solidFill>
                        </a:rPr>
                        <a:t>*</a:t>
                      </a:r>
                      <a:r>
                        <a:rPr lang="en-US" baseline="0" dirty="0" smtClean="0">
                          <a:solidFill>
                            <a:schemeClr val="accent1"/>
                          </a:solidFill>
                        </a:rPr>
                        <a:t> Rural School &amp; Community Trust</a:t>
                      </a:r>
                      <a:endParaRPr lang="en-US" dirty="0">
                        <a:solidFill>
                          <a:schemeClr val="accent1"/>
                        </a:solidFill>
                      </a:endParaRPr>
                    </a:p>
                  </a:txBody>
                  <a:tcPr/>
                </a:tc>
              </a:tr>
              <a:tr h="370840">
                <a:tc>
                  <a:txBody>
                    <a:bodyPr/>
                    <a:lstStyle/>
                    <a:p>
                      <a:r>
                        <a:rPr lang="en-US" dirty="0" smtClean="0">
                          <a:solidFill>
                            <a:schemeClr val="accent1"/>
                          </a:solidFill>
                        </a:rPr>
                        <a:t>* Annie E. Casey Foundation</a:t>
                      </a:r>
                      <a:endParaRPr lang="en-US" dirty="0">
                        <a:solidFill>
                          <a:schemeClr val="accent1"/>
                        </a:solidFill>
                      </a:endParaRPr>
                    </a:p>
                  </a:txBody>
                  <a:tcPr/>
                </a:tc>
                <a:tc>
                  <a:txBody>
                    <a:bodyPr/>
                    <a:lstStyle/>
                    <a:p>
                      <a:r>
                        <a:rPr lang="en-US" dirty="0" smtClean="0">
                          <a:solidFill>
                            <a:schemeClr val="accent1"/>
                          </a:solidFill>
                        </a:rPr>
                        <a:t>* Pearson &amp; Riverside Publishers</a:t>
                      </a:r>
                      <a:endParaRPr lang="en-US" dirty="0">
                        <a:solidFill>
                          <a:schemeClr val="accent1"/>
                        </a:solidFill>
                      </a:endParaRPr>
                    </a:p>
                  </a:txBody>
                  <a:tcPr/>
                </a:tc>
              </a:tr>
              <a:tr h="370840">
                <a:tc>
                  <a:txBody>
                    <a:bodyPr/>
                    <a:lstStyle/>
                    <a:p>
                      <a:r>
                        <a:rPr lang="en-US" dirty="0" smtClean="0">
                          <a:solidFill>
                            <a:schemeClr val="accent1"/>
                          </a:solidFill>
                        </a:rPr>
                        <a:t>* Sandia National Labs</a:t>
                      </a:r>
                      <a:endParaRPr lang="en-US" dirty="0">
                        <a:solidFill>
                          <a:schemeClr val="accent1"/>
                        </a:solidFill>
                      </a:endParaRPr>
                    </a:p>
                  </a:txBody>
                  <a:tcPr/>
                </a:tc>
                <a:tc>
                  <a:txBody>
                    <a:bodyPr/>
                    <a:lstStyle/>
                    <a:p>
                      <a:endParaRPr lang="en-US"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633209015"/>
              </p:ext>
            </p:extLst>
          </p:nvPr>
        </p:nvGraphicFramePr>
        <p:xfrm>
          <a:off x="973471" y="5374640"/>
          <a:ext cx="7521016" cy="1483360"/>
        </p:xfrm>
        <a:graphic>
          <a:graphicData uri="http://schemas.openxmlformats.org/drawingml/2006/table">
            <a:tbl>
              <a:tblPr firstRow="1" bandRow="1">
                <a:tableStyleId>{2D5ABB26-0587-4C30-8999-92F81FD0307C}</a:tableStyleId>
              </a:tblPr>
              <a:tblGrid>
                <a:gridCol w="3513862"/>
                <a:gridCol w="4007154"/>
              </a:tblGrid>
              <a:tr h="370840">
                <a:tc>
                  <a:txBody>
                    <a:bodyPr/>
                    <a:lstStyle/>
                    <a:p>
                      <a:r>
                        <a:rPr lang="en-US" dirty="0" smtClean="0">
                          <a:solidFill>
                            <a:schemeClr val="accent1"/>
                          </a:solidFill>
                        </a:rPr>
                        <a:t>* Albuquerque</a:t>
                      </a:r>
                      <a:r>
                        <a:rPr lang="en-US" baseline="0" dirty="0" smtClean="0">
                          <a:solidFill>
                            <a:schemeClr val="accent1"/>
                          </a:solidFill>
                        </a:rPr>
                        <a:t> Public Schools</a:t>
                      </a:r>
                      <a:endParaRPr lang="en-US" dirty="0">
                        <a:solidFill>
                          <a:schemeClr val="accent1"/>
                        </a:solidFill>
                      </a:endParaRPr>
                    </a:p>
                  </a:txBody>
                  <a:tcPr/>
                </a:tc>
                <a:tc>
                  <a:txBody>
                    <a:bodyPr/>
                    <a:lstStyle/>
                    <a:p>
                      <a:r>
                        <a:rPr lang="en-US" dirty="0" smtClean="0">
                          <a:solidFill>
                            <a:schemeClr val="accent1"/>
                          </a:solidFill>
                        </a:rPr>
                        <a:t>*</a:t>
                      </a:r>
                      <a:r>
                        <a:rPr lang="en-US" baseline="0" dirty="0" smtClean="0">
                          <a:solidFill>
                            <a:schemeClr val="accent1"/>
                          </a:solidFill>
                        </a:rPr>
                        <a:t> Deming</a:t>
                      </a:r>
                      <a:endParaRPr lang="en-US" dirty="0">
                        <a:solidFill>
                          <a:schemeClr val="accent1"/>
                        </a:solidFill>
                      </a:endParaRPr>
                    </a:p>
                  </a:txBody>
                  <a:tcPr/>
                </a:tc>
              </a:tr>
              <a:tr h="370840">
                <a:tc>
                  <a:txBody>
                    <a:bodyPr/>
                    <a:lstStyle/>
                    <a:p>
                      <a:r>
                        <a:rPr lang="en-US" dirty="0" smtClean="0">
                          <a:solidFill>
                            <a:schemeClr val="accent1"/>
                          </a:solidFill>
                        </a:rPr>
                        <a:t>* Gallup-McKinley</a:t>
                      </a:r>
                      <a:endParaRPr lang="en-US" dirty="0">
                        <a:solidFill>
                          <a:schemeClr val="accent1"/>
                        </a:solidFill>
                      </a:endParaRPr>
                    </a:p>
                  </a:txBody>
                  <a:tcPr/>
                </a:tc>
                <a:tc>
                  <a:txBody>
                    <a:bodyPr/>
                    <a:lstStyle/>
                    <a:p>
                      <a:r>
                        <a:rPr lang="en-US" dirty="0" smtClean="0">
                          <a:solidFill>
                            <a:schemeClr val="accent1"/>
                          </a:solidFill>
                        </a:rPr>
                        <a:t>*</a:t>
                      </a:r>
                      <a:r>
                        <a:rPr lang="en-US" baseline="0" dirty="0" smtClean="0">
                          <a:solidFill>
                            <a:schemeClr val="accent1"/>
                          </a:solidFill>
                        </a:rPr>
                        <a:t> Roswell</a:t>
                      </a:r>
                      <a:endParaRPr lang="en-US" dirty="0">
                        <a:solidFill>
                          <a:schemeClr val="accent1"/>
                        </a:solidFill>
                      </a:endParaRPr>
                    </a:p>
                  </a:txBody>
                  <a:tcPr/>
                </a:tc>
              </a:tr>
              <a:tr h="370840">
                <a:tc>
                  <a:txBody>
                    <a:bodyPr/>
                    <a:lstStyle/>
                    <a:p>
                      <a:r>
                        <a:rPr lang="en-US" dirty="0" smtClean="0">
                          <a:solidFill>
                            <a:schemeClr val="accent1"/>
                          </a:solidFill>
                        </a:rPr>
                        <a:t>* Gadsden</a:t>
                      </a:r>
                      <a:endParaRPr lang="en-US" dirty="0">
                        <a:solidFill>
                          <a:schemeClr val="accent1"/>
                        </a:solidFill>
                      </a:endParaRPr>
                    </a:p>
                  </a:txBody>
                  <a:tcPr/>
                </a:tc>
                <a:tc>
                  <a:txBody>
                    <a:bodyPr/>
                    <a:lstStyle/>
                    <a:p>
                      <a:r>
                        <a:rPr lang="en-US" dirty="0" smtClean="0">
                          <a:solidFill>
                            <a:schemeClr val="accent1"/>
                          </a:solidFill>
                        </a:rPr>
                        <a:t>* Santa</a:t>
                      </a:r>
                      <a:r>
                        <a:rPr lang="en-US" baseline="0" dirty="0" smtClean="0">
                          <a:solidFill>
                            <a:schemeClr val="accent1"/>
                          </a:solidFill>
                        </a:rPr>
                        <a:t> Fe</a:t>
                      </a:r>
                      <a:endParaRPr lang="en-US" dirty="0">
                        <a:solidFill>
                          <a:schemeClr val="accent1"/>
                        </a:solidFill>
                      </a:endParaRPr>
                    </a:p>
                  </a:txBody>
                  <a:tcPr/>
                </a:tc>
              </a:tr>
              <a:tr h="370840">
                <a:tc>
                  <a:txBody>
                    <a:bodyPr/>
                    <a:lstStyle/>
                    <a:p>
                      <a:r>
                        <a:rPr lang="en-US" dirty="0" smtClean="0">
                          <a:solidFill>
                            <a:schemeClr val="accent1"/>
                          </a:solidFill>
                        </a:rPr>
                        <a:t>* Hobbs</a:t>
                      </a:r>
                      <a:endParaRPr lang="en-US" dirty="0">
                        <a:solidFill>
                          <a:schemeClr val="accent1"/>
                        </a:solidFill>
                      </a:endParaRPr>
                    </a:p>
                  </a:txBody>
                  <a:tcPr/>
                </a:tc>
                <a:tc>
                  <a:txBody>
                    <a:bodyPr/>
                    <a:lstStyle/>
                    <a:p>
                      <a:r>
                        <a:rPr lang="en-US" dirty="0" smtClean="0">
                          <a:solidFill>
                            <a:schemeClr val="accent1"/>
                          </a:solidFill>
                        </a:rPr>
                        <a:t>* Belen &amp; Las Cruces</a:t>
                      </a:r>
                      <a:r>
                        <a:rPr lang="en-US" baseline="0" dirty="0" smtClean="0">
                          <a:solidFill>
                            <a:schemeClr val="accent1"/>
                          </a:solidFill>
                        </a:rPr>
                        <a:t> (1 year only)</a:t>
                      </a:r>
                      <a:endParaRPr lang="en-US" dirty="0">
                        <a:solidFill>
                          <a:schemeClr val="accent1"/>
                        </a:solidFill>
                      </a:endParaRPr>
                    </a:p>
                  </a:txBody>
                  <a:tcPr/>
                </a:tc>
              </a:tr>
            </a:tbl>
          </a:graphicData>
        </a:graphic>
      </p:graphicFrame>
    </p:spTree>
    <p:extLst>
      <p:ext uri="{BB962C8B-B14F-4D97-AF65-F5344CB8AC3E}">
        <p14:creationId xmlns:p14="http://schemas.microsoft.com/office/powerpoint/2010/main" val="13629980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cap="small" dirty="0" smtClean="0"/>
              <a:t>Is K-3 Plus Effective?</a:t>
            </a:r>
            <a:endParaRPr lang="en-US" cap="small" dirty="0"/>
          </a:p>
        </p:txBody>
      </p:sp>
      <p:sp>
        <p:nvSpPr>
          <p:cNvPr id="3" name="Content Placeholder 2"/>
          <p:cNvSpPr>
            <a:spLocks noGrp="1"/>
          </p:cNvSpPr>
          <p:nvPr>
            <p:ph idx="1"/>
          </p:nvPr>
        </p:nvSpPr>
        <p:spPr>
          <a:xfrm>
            <a:off x="295584" y="1840192"/>
            <a:ext cx="5583287" cy="4670260"/>
          </a:xfrm>
        </p:spPr>
        <p:txBody>
          <a:bodyPr>
            <a:normAutofit/>
          </a:bodyPr>
          <a:lstStyle/>
          <a:p>
            <a:pPr>
              <a:spcAft>
                <a:spcPts val="400"/>
              </a:spcAft>
            </a:pPr>
            <a:r>
              <a:rPr lang="en-US" dirty="0" smtClean="0"/>
              <a:t>Comparing K-3 Plus with non-K-3 Plus = </a:t>
            </a:r>
            <a:r>
              <a:rPr lang="en-US" i="1" dirty="0" smtClean="0"/>
              <a:t>selection bias.  </a:t>
            </a:r>
            <a:r>
              <a:rPr lang="en-US" dirty="0" smtClean="0"/>
              <a:t>For Example:</a:t>
            </a:r>
          </a:p>
          <a:p>
            <a:pPr lvl="1">
              <a:spcAft>
                <a:spcPts val="400"/>
              </a:spcAft>
            </a:pPr>
            <a:r>
              <a:rPr lang="en-US" dirty="0" smtClean="0"/>
              <a:t>K3+ students are more likely to be ELLs</a:t>
            </a:r>
          </a:p>
          <a:p>
            <a:pPr lvl="1">
              <a:spcAft>
                <a:spcPts val="400"/>
              </a:spcAft>
            </a:pPr>
            <a:r>
              <a:rPr lang="en-US" dirty="0" smtClean="0"/>
              <a:t>K3+ students are more likely to be FRL</a:t>
            </a:r>
          </a:p>
          <a:p>
            <a:pPr>
              <a:spcAft>
                <a:spcPts val="400"/>
              </a:spcAft>
            </a:pPr>
            <a:r>
              <a:rPr lang="en-US" dirty="0" smtClean="0"/>
              <a:t>The </a:t>
            </a:r>
            <a:r>
              <a:rPr lang="en-US" dirty="0" err="1" smtClean="0"/>
              <a:t>StartSmart</a:t>
            </a:r>
            <a:r>
              <a:rPr lang="en-US" dirty="0" smtClean="0"/>
              <a:t> K-3 Plus Randomized Controlled Trial compares students randomly assigned to…</a:t>
            </a:r>
          </a:p>
          <a:p>
            <a:pPr lvl="1">
              <a:spcAft>
                <a:spcPts val="400"/>
              </a:spcAft>
            </a:pPr>
            <a:r>
              <a:rPr lang="en-US" i="1" dirty="0" smtClean="0"/>
              <a:t>Intervention Group</a:t>
            </a:r>
          </a:p>
          <a:p>
            <a:pPr lvl="1">
              <a:spcAft>
                <a:spcPts val="400"/>
              </a:spcAft>
            </a:pPr>
            <a:r>
              <a:rPr lang="en-US" i="1" dirty="0"/>
              <a:t>Control </a:t>
            </a:r>
            <a:r>
              <a:rPr lang="en-US" i="1" dirty="0" smtClean="0"/>
              <a:t>Group</a:t>
            </a:r>
            <a:endParaRPr lang="en-US" dirty="0"/>
          </a:p>
        </p:txBody>
      </p:sp>
      <p:pic>
        <p:nvPicPr>
          <p:cNvPr id="6" name="Picture 5" descr="Screen Shot 2012-12-13 at 11.48.26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22663" y="2455629"/>
            <a:ext cx="3098178" cy="2898292"/>
          </a:xfrm>
          <a:prstGeom prst="rect">
            <a:avLst/>
          </a:prstGeom>
        </p:spPr>
      </p:pic>
    </p:spTree>
    <p:extLst>
      <p:ext uri="{BB962C8B-B14F-4D97-AF65-F5344CB8AC3E}">
        <p14:creationId xmlns:p14="http://schemas.microsoft.com/office/powerpoint/2010/main" val="33976284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small" dirty="0" smtClean="0"/>
              <a:t>Results of Data Gathered To Date</a:t>
            </a:r>
            <a:endParaRPr lang="en-US" cap="small" dirty="0"/>
          </a:p>
        </p:txBody>
      </p:sp>
      <p:sp>
        <p:nvSpPr>
          <p:cNvPr id="3" name="Content Placeholder 2"/>
          <p:cNvSpPr>
            <a:spLocks noGrp="1"/>
          </p:cNvSpPr>
          <p:nvPr>
            <p:ph idx="1"/>
          </p:nvPr>
        </p:nvSpPr>
        <p:spPr>
          <a:xfrm>
            <a:off x="457200" y="1752600"/>
            <a:ext cx="8229600" cy="4937064"/>
          </a:xfrm>
        </p:spPr>
        <p:txBody>
          <a:bodyPr>
            <a:normAutofit/>
          </a:bodyPr>
          <a:lstStyle/>
          <a:p>
            <a:pPr>
              <a:spcAft>
                <a:spcPts val="600"/>
              </a:spcAft>
            </a:pPr>
            <a:r>
              <a:rPr lang="en-US" dirty="0" smtClean="0"/>
              <a:t>After random assignment, we follow students for 4 years, evaluating outcome in </a:t>
            </a:r>
            <a:r>
              <a:rPr lang="en-US" dirty="0"/>
              <a:t>reading, math, writing, language, and social </a:t>
            </a:r>
            <a:r>
              <a:rPr lang="en-US" dirty="0" smtClean="0"/>
              <a:t>skills.</a:t>
            </a:r>
          </a:p>
          <a:p>
            <a:pPr>
              <a:spcAft>
                <a:spcPts val="600"/>
              </a:spcAft>
            </a:pPr>
            <a:r>
              <a:rPr lang="en-US" dirty="0" smtClean="0"/>
              <a:t>Answers are not always clear cut—Evidence can point in multiple directions (stay for the full presentation!)</a:t>
            </a:r>
          </a:p>
          <a:p>
            <a:pPr>
              <a:spcAft>
                <a:spcPts val="600"/>
              </a:spcAft>
            </a:pPr>
            <a:r>
              <a:rPr lang="en-US" dirty="0" smtClean="0"/>
              <a:t>Three key questions</a:t>
            </a:r>
          </a:p>
          <a:p>
            <a:pPr lvl="1">
              <a:spcAft>
                <a:spcPts val="600"/>
              </a:spcAft>
            </a:pPr>
            <a:r>
              <a:rPr lang="en-US" dirty="0" smtClean="0"/>
              <a:t>Does the summer program improve student performance?</a:t>
            </a:r>
          </a:p>
          <a:p>
            <a:pPr lvl="1">
              <a:spcAft>
                <a:spcPts val="600"/>
              </a:spcAft>
            </a:pPr>
            <a:r>
              <a:rPr lang="en-US" dirty="0" smtClean="0"/>
              <a:t>Are gains from the summer program maintained for all students?</a:t>
            </a:r>
          </a:p>
          <a:p>
            <a:pPr lvl="1">
              <a:spcAft>
                <a:spcPts val="600"/>
              </a:spcAft>
            </a:pPr>
            <a:r>
              <a:rPr lang="en-US" dirty="0" smtClean="0"/>
              <a:t>Are there some students who benefit more from the program than other students.</a:t>
            </a:r>
          </a:p>
        </p:txBody>
      </p:sp>
    </p:spTree>
    <p:extLst>
      <p:ext uri="{BB962C8B-B14F-4D97-AF65-F5344CB8AC3E}">
        <p14:creationId xmlns:p14="http://schemas.microsoft.com/office/powerpoint/2010/main" val="1877810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cap="small" dirty="0" smtClean="0"/>
              <a:t>Does K-3 Plus Improve Performance?	</a:t>
            </a:r>
            <a:endParaRPr lang="en-US" dirty="0"/>
          </a:p>
        </p:txBody>
      </p:sp>
      <p:sp>
        <p:nvSpPr>
          <p:cNvPr id="3" name="Content Placeholder 2"/>
          <p:cNvSpPr>
            <a:spLocks noGrp="1"/>
          </p:cNvSpPr>
          <p:nvPr>
            <p:ph idx="1"/>
          </p:nvPr>
        </p:nvSpPr>
        <p:spPr/>
        <p:txBody>
          <a:bodyPr/>
          <a:lstStyle/>
          <a:p>
            <a:r>
              <a:rPr lang="en-US" dirty="0" smtClean="0"/>
              <a:t>Consider a “control group” student (no attendance in K-3 Plus) who scores at the 50</a:t>
            </a:r>
            <a:r>
              <a:rPr lang="en-US" baseline="30000" dirty="0" smtClean="0"/>
              <a:t>th</a:t>
            </a:r>
            <a:r>
              <a:rPr lang="en-US" dirty="0" smtClean="0"/>
              <a:t> percentile on an achievement test.</a:t>
            </a:r>
          </a:p>
          <a:p>
            <a:endParaRPr lang="en-US" dirty="0" smtClean="0"/>
          </a:p>
          <a:p>
            <a:r>
              <a:rPr lang="en-US" dirty="0" smtClean="0"/>
              <a:t>How much better would we expect a student to do if they had been an intervention group student who attended the program?</a:t>
            </a:r>
            <a:endParaRPr lang="en-US" dirty="0"/>
          </a:p>
        </p:txBody>
      </p:sp>
    </p:spTree>
    <p:extLst>
      <p:ext uri="{BB962C8B-B14F-4D97-AF65-F5344CB8AC3E}">
        <p14:creationId xmlns:p14="http://schemas.microsoft.com/office/powerpoint/2010/main" val="1751032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small" dirty="0" smtClean="0"/>
              <a:t>Beginning of Kindergarten</a:t>
            </a:r>
            <a:endParaRPr lang="en-US" cap="small" dirty="0"/>
          </a:p>
        </p:txBody>
      </p:sp>
      <p:sp>
        <p:nvSpPr>
          <p:cNvPr id="3" name="Content Placeholder 2"/>
          <p:cNvSpPr>
            <a:spLocks noGrp="1"/>
          </p:cNvSpPr>
          <p:nvPr>
            <p:ph idx="1"/>
          </p:nvPr>
        </p:nvSpPr>
        <p:spPr>
          <a:xfrm>
            <a:off x="457200" y="1665008"/>
            <a:ext cx="8229600" cy="4373563"/>
          </a:xfrm>
        </p:spPr>
        <p:txBody>
          <a:bodyPr/>
          <a:lstStyle/>
          <a:p>
            <a:r>
              <a:rPr lang="en-US" dirty="0" smtClean="0"/>
              <a:t>The Effects: Percentile Ranks</a:t>
            </a:r>
          </a:p>
          <a:p>
            <a:endParaRPr lang="en-US" dirty="0" smtClean="0"/>
          </a:p>
          <a:p>
            <a:endParaRPr lang="en-US" dirty="0"/>
          </a:p>
          <a:p>
            <a:endParaRPr lang="en-US" dirty="0"/>
          </a:p>
        </p:txBody>
      </p:sp>
      <p:sp>
        <p:nvSpPr>
          <p:cNvPr id="6" name="TextBox 5"/>
          <p:cNvSpPr txBox="1"/>
          <p:nvPr/>
        </p:nvSpPr>
        <p:spPr>
          <a:xfrm>
            <a:off x="1408327" y="3506075"/>
            <a:ext cx="461665" cy="1825943"/>
          </a:xfrm>
          <a:prstGeom prst="rect">
            <a:avLst/>
          </a:prstGeom>
          <a:noFill/>
        </p:spPr>
        <p:txBody>
          <a:bodyPr vert="vert270" wrap="none" rtlCol="0">
            <a:spAutoFit/>
          </a:bodyPr>
          <a:lstStyle/>
          <a:p>
            <a:r>
              <a:rPr lang="en-US" dirty="0" smtClean="0"/>
              <a:t>Percentile Rank</a:t>
            </a:r>
            <a:endParaRPr lang="en-US" dirty="0"/>
          </a:p>
        </p:txBody>
      </p:sp>
      <p:sp>
        <p:nvSpPr>
          <p:cNvPr id="9" name="TextBox 8"/>
          <p:cNvSpPr txBox="1"/>
          <p:nvPr/>
        </p:nvSpPr>
        <p:spPr>
          <a:xfrm>
            <a:off x="1869992" y="6353202"/>
            <a:ext cx="4875816" cy="369332"/>
          </a:xfrm>
          <a:prstGeom prst="rect">
            <a:avLst/>
          </a:prstGeom>
          <a:noFill/>
        </p:spPr>
        <p:txBody>
          <a:bodyPr wrap="none" rtlCol="0">
            <a:spAutoFit/>
          </a:bodyPr>
          <a:lstStyle/>
          <a:p>
            <a:r>
              <a:rPr lang="en-US" dirty="0" smtClean="0"/>
              <a:t>* Denotes statistical significance at </a:t>
            </a:r>
            <a:r>
              <a:rPr lang="en-US" i="1" dirty="0" smtClean="0"/>
              <a:t>p</a:t>
            </a:r>
            <a:r>
              <a:rPr lang="en-US" dirty="0" smtClean="0"/>
              <a:t> &lt; .05</a:t>
            </a:r>
            <a:endParaRPr lang="en-US" dirty="0"/>
          </a:p>
        </p:txBody>
      </p:sp>
      <p:graphicFrame>
        <p:nvGraphicFramePr>
          <p:cNvPr id="10" name="Chart 9"/>
          <p:cNvGraphicFramePr>
            <a:graphicFrameLocks/>
          </p:cNvGraphicFramePr>
          <p:nvPr>
            <p:extLst>
              <p:ext uri="{D42A27DB-BD31-4B8C-83A1-F6EECF244321}">
                <p14:modId xmlns:p14="http://schemas.microsoft.com/office/powerpoint/2010/main" val="1965181177"/>
              </p:ext>
            </p:extLst>
          </p:nvPr>
        </p:nvGraphicFramePr>
        <p:xfrm>
          <a:off x="1869992" y="2395078"/>
          <a:ext cx="7187515" cy="38614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29424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small" dirty="0" smtClean="0"/>
              <a:t>Beginning of 3</a:t>
            </a:r>
            <a:r>
              <a:rPr lang="en-US" cap="small" baseline="30000" dirty="0" smtClean="0"/>
              <a:t>rd</a:t>
            </a:r>
            <a:r>
              <a:rPr lang="en-US" cap="small" dirty="0" smtClean="0"/>
              <a:t> Grade</a:t>
            </a:r>
            <a:endParaRPr lang="en-US" cap="small" dirty="0"/>
          </a:p>
        </p:txBody>
      </p:sp>
      <p:sp>
        <p:nvSpPr>
          <p:cNvPr id="3" name="Content Placeholder 2"/>
          <p:cNvSpPr>
            <a:spLocks noGrp="1"/>
          </p:cNvSpPr>
          <p:nvPr>
            <p:ph idx="1"/>
          </p:nvPr>
        </p:nvSpPr>
        <p:spPr>
          <a:xfrm>
            <a:off x="457200" y="1665008"/>
            <a:ext cx="8229600" cy="4373563"/>
          </a:xfrm>
        </p:spPr>
        <p:txBody>
          <a:bodyPr/>
          <a:lstStyle/>
          <a:p>
            <a:r>
              <a:rPr lang="en-US" dirty="0" smtClean="0"/>
              <a:t>The Effects: Percentile Ranks</a:t>
            </a:r>
          </a:p>
          <a:p>
            <a:endParaRPr lang="en-US" dirty="0" smtClean="0"/>
          </a:p>
          <a:p>
            <a:endParaRPr lang="en-US" dirty="0"/>
          </a:p>
          <a:p>
            <a:endParaRPr lang="en-US" dirty="0"/>
          </a:p>
        </p:txBody>
      </p:sp>
      <p:sp>
        <p:nvSpPr>
          <p:cNvPr id="6" name="TextBox 5"/>
          <p:cNvSpPr txBox="1"/>
          <p:nvPr/>
        </p:nvSpPr>
        <p:spPr>
          <a:xfrm>
            <a:off x="1408327" y="3506075"/>
            <a:ext cx="461665" cy="1825943"/>
          </a:xfrm>
          <a:prstGeom prst="rect">
            <a:avLst/>
          </a:prstGeom>
          <a:noFill/>
        </p:spPr>
        <p:txBody>
          <a:bodyPr vert="vert270" wrap="none" rtlCol="0">
            <a:spAutoFit/>
          </a:bodyPr>
          <a:lstStyle/>
          <a:p>
            <a:r>
              <a:rPr lang="en-US" dirty="0" smtClean="0"/>
              <a:t>Percentile Rank</a:t>
            </a:r>
            <a:endParaRPr lang="en-US" dirty="0"/>
          </a:p>
        </p:txBody>
      </p:sp>
      <p:sp>
        <p:nvSpPr>
          <p:cNvPr id="9" name="TextBox 8"/>
          <p:cNvSpPr txBox="1"/>
          <p:nvPr/>
        </p:nvSpPr>
        <p:spPr>
          <a:xfrm>
            <a:off x="1869992" y="6353202"/>
            <a:ext cx="4875816" cy="369332"/>
          </a:xfrm>
          <a:prstGeom prst="rect">
            <a:avLst/>
          </a:prstGeom>
          <a:noFill/>
        </p:spPr>
        <p:txBody>
          <a:bodyPr wrap="none" rtlCol="0">
            <a:spAutoFit/>
          </a:bodyPr>
          <a:lstStyle/>
          <a:p>
            <a:r>
              <a:rPr lang="en-US" dirty="0" smtClean="0"/>
              <a:t>* Denotes statistical significance at </a:t>
            </a:r>
            <a:r>
              <a:rPr lang="en-US" i="1" dirty="0" smtClean="0"/>
              <a:t>p</a:t>
            </a:r>
            <a:r>
              <a:rPr lang="en-US" dirty="0" smtClean="0"/>
              <a:t> &lt; .05</a:t>
            </a:r>
            <a:endParaRPr lang="en-US" dirty="0"/>
          </a:p>
        </p:txBody>
      </p:sp>
      <p:graphicFrame>
        <p:nvGraphicFramePr>
          <p:cNvPr id="7" name="Chart 6"/>
          <p:cNvGraphicFramePr>
            <a:graphicFrameLocks/>
          </p:cNvGraphicFramePr>
          <p:nvPr>
            <p:extLst>
              <p:ext uri="{D42A27DB-BD31-4B8C-83A1-F6EECF244321}">
                <p14:modId xmlns:p14="http://schemas.microsoft.com/office/powerpoint/2010/main" val="438836862"/>
              </p:ext>
            </p:extLst>
          </p:nvPr>
        </p:nvGraphicFramePr>
        <p:xfrm>
          <a:off x="1834868" y="2309419"/>
          <a:ext cx="7100089" cy="404378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938057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3927</TotalTime>
  <Words>917</Words>
  <Application>Microsoft Macintosh PowerPoint</Application>
  <PresentationFormat>On-screen Show (4:3)</PresentationFormat>
  <Paragraphs>129</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Book Antiqua</vt:lpstr>
      <vt:lpstr>Calibri</vt:lpstr>
      <vt:lpstr>Century Gothic</vt:lpstr>
      <vt:lpstr>Apothecary</vt:lpstr>
      <vt:lpstr>K-3 Plus Extended School Year Program</vt:lpstr>
      <vt:lpstr>What Happens to Students in Summer?</vt:lpstr>
      <vt:lpstr>The New Mexico State K-3 Plus Program</vt:lpstr>
      <vt:lpstr>What is StartSmart K-3 Plus?</vt:lpstr>
      <vt:lpstr>Is K-3 Plus Effective?</vt:lpstr>
      <vt:lpstr>Results of Data Gathered To Date</vt:lpstr>
      <vt:lpstr>Does K-3 Plus Improve Performance? </vt:lpstr>
      <vt:lpstr>Beginning of Kindergarten</vt:lpstr>
      <vt:lpstr>Beginning of 3rd Grade</vt:lpstr>
      <vt:lpstr>Are Gains from K-3 Plus Maintained?</vt:lpstr>
      <vt:lpstr>End of Kindergarten</vt:lpstr>
      <vt:lpstr>End of 2nd Grade</vt:lpstr>
      <vt:lpstr>Why Aren’t Gains Maintained?</vt:lpstr>
      <vt:lpstr>Same Teacher</vt:lpstr>
      <vt:lpstr>Language</vt:lpstr>
      <vt:lpstr>Key Takeaways</vt:lpstr>
      <vt:lpstr>A Slide of Thanks</vt:lpstr>
      <vt:lpstr>Questions?</vt:lpstr>
    </vt:vector>
  </TitlesOfParts>
  <Company>Utah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Mexico StartSmart K-3 Plus Validation Study</dc:title>
  <dc:creator>Damon Cann</dc:creator>
  <cp:lastModifiedBy>Microsoft Office User</cp:lastModifiedBy>
  <cp:revision>68</cp:revision>
  <cp:lastPrinted>2015-12-16T20:37:19Z</cp:lastPrinted>
  <dcterms:created xsi:type="dcterms:W3CDTF">2012-12-13T17:53:56Z</dcterms:created>
  <dcterms:modified xsi:type="dcterms:W3CDTF">2016-03-21T21:42:01Z</dcterms:modified>
</cp:coreProperties>
</file>